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8" r:id="rId3"/>
    <p:sldId id="306" r:id="rId4"/>
    <p:sldId id="307" r:id="rId5"/>
    <p:sldId id="312" r:id="rId6"/>
    <p:sldId id="309" r:id="rId7"/>
    <p:sldId id="305" r:id="rId8"/>
    <p:sldId id="310" r:id="rId9"/>
    <p:sldId id="315" r:id="rId10"/>
    <p:sldId id="314" r:id="rId11"/>
    <p:sldId id="317" r:id="rId12"/>
    <p:sldId id="319" r:id="rId13"/>
    <p:sldId id="318" r:id="rId14"/>
  </p:sldIdLst>
  <p:sldSz cx="12192000" cy="6858000"/>
  <p:notesSz cx="9926638" cy="143557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76840"/>
  </p:normalViewPr>
  <p:slideViewPr>
    <p:cSldViewPr snapToGrid="0" snapToObjects="1">
      <p:cViewPr varScale="1">
        <p:scale>
          <a:sx n="72" d="100"/>
          <a:sy n="72" d="100"/>
        </p:scale>
        <p:origin x="2040" y="192"/>
      </p:cViewPr>
      <p:guideLst/>
    </p:cSldViewPr>
  </p:slideViewPr>
  <p:outlineViewPr>
    <p:cViewPr>
      <p:scale>
        <a:sx n="33" d="100"/>
        <a:sy n="33" d="100"/>
      </p:scale>
      <p:origin x="0" y="-439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A221D72-58EB-8A41-A9E0-A4A9F693D6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CF25DED-2CAF-A843-BE74-C18A7E2BEA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FE994-2805-4F47-908F-2A3854546691}" type="datetimeFigureOut">
              <a:rPr lang="nl-NL" smtClean="0"/>
              <a:t>16-10-18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AEC33C9-9DDE-674E-92F1-CFE64F026E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3636625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196EB87-ECBE-0745-BB11-913BDB1AD5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13636625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EC9A4-BDF3-7D45-964C-5069009AD7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789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20281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8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20281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800"/>
            </a:lvl1pPr>
          </a:lstStyle>
          <a:p>
            <a:fld id="{228439B3-2F47-3049-A1E6-75D42EB41143}" type="datetimeFigureOut">
              <a:rPr lang="nl-NL" smtClean="0"/>
              <a:t>16-10-18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793875"/>
            <a:ext cx="8612188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2664" y="6908711"/>
            <a:ext cx="7941310" cy="5652582"/>
          </a:xfrm>
          <a:prstGeom prst="rect">
            <a:avLst/>
          </a:prstGeom>
        </p:spPr>
        <p:txBody>
          <a:bodyPr vert="horz" lIns="138751" tIns="69376" rIns="138751" bIns="69376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13635484"/>
            <a:ext cx="4301543" cy="720280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8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2798" y="13635484"/>
            <a:ext cx="4301543" cy="720280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800"/>
            </a:lvl1pPr>
          </a:lstStyle>
          <a:p>
            <a:fld id="{362A8D8C-3C68-A846-ABD1-E6DA1B0458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39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8D8C-3C68-A846-ABD1-E6DA1B04581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7822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8D8C-3C68-A846-ABD1-E6DA1B04581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295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8D8C-3C68-A846-ABD1-E6DA1B04581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8149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8D8C-3C68-A846-ABD1-E6DA1B04581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7817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8D8C-3C68-A846-ABD1-E6DA1B04581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542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Transport, het lijkt zo simpel.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Iets van A naar B verplaatsten. Hoe slim doe je dat?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 is er nog winst te halen?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Laten we het eenvoudig maken &gt;&gt;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Gebruik de echte gegevens uit de praktijk, en vertaal die naar een vorm die heel veel inzicht geeft: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is er vervoerd, van waar naar waar, hoeveel,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bijv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container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Hoeveel brandstof gebruikt in dezelfde periode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 hebben we uitgewerkt tot een heel systeem, wat de transporteur en verlader veel inzicht geeft, en haar klanten.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uitleggen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8D8C-3C68-A846-ABD1-E6DA1B04581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7065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Voorbeelden: </a:t>
            </a:r>
          </a:p>
          <a:p>
            <a:r>
              <a:rPr lang="nl-NL" dirty="0"/>
              <a:t>Swinkels: Stromen in kaart brengen / vol-leeg / bundelen</a:t>
            </a:r>
          </a:p>
          <a:p>
            <a:endParaRPr lang="nl-NL" dirty="0"/>
          </a:p>
          <a:p>
            <a:r>
              <a:rPr lang="nl-NL" dirty="0"/>
              <a:t>BCTN % lege containers klant naar terminal en/of haven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8D8C-3C68-A846-ABD1-E6DA1B04581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253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Van highlevel informatie, tot het bekijken van 1 lading, 1 klant, 1 dag, 1 trip</a:t>
            </a:r>
          </a:p>
          <a:p>
            <a:r>
              <a:rPr lang="nl-NL" dirty="0"/>
              <a:t>Onderaan ziet u de klantnamen, hier kunt u ook een dienstverlener, </a:t>
            </a:r>
            <a:r>
              <a:rPr lang="nl-NL" dirty="0" err="1"/>
              <a:t>lane</a:t>
            </a:r>
            <a:r>
              <a:rPr lang="nl-NL" dirty="0"/>
              <a:t>/route, land / regio selecteren.</a:t>
            </a:r>
          </a:p>
          <a:p>
            <a:r>
              <a:rPr lang="nl-NL" dirty="0"/>
              <a:t>Dan nog verder inzoomen door selecties aan linkerzijde.</a:t>
            </a:r>
          </a:p>
          <a:p>
            <a:r>
              <a:rPr lang="nl-NL" dirty="0"/>
              <a:t>Daarna periode en land kiezen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8D8C-3C68-A846-ABD1-E6DA1B04581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726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8D8C-3C68-A846-ABD1-E6DA1B04581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7940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Gemiddelde uitstoot per eenheid, je eigen eenheid/lading</a:t>
            </a:r>
          </a:p>
          <a:p>
            <a:r>
              <a:rPr lang="nl-NL" dirty="0"/>
              <a:t>Om trends te zien in de tijd, en specifiek 1 klant, 1 type transport of 1 dienstverlener of 1 bestemming te bekijken.</a:t>
            </a:r>
          </a:p>
          <a:p>
            <a:r>
              <a:rPr lang="nl-NL" dirty="0"/>
              <a:t>Dwarsdoorsnedes, blauwe knoppen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8D8C-3C68-A846-ABD1-E6DA1B04581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599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CO2 </a:t>
            </a:r>
            <a:r>
              <a:rPr lang="nl-NL" dirty="0" err="1"/>
              <a:t>flows</a:t>
            </a:r>
            <a:r>
              <a:rPr lang="nl-NL" dirty="0"/>
              <a:t> tussen landen, </a:t>
            </a:r>
            <a:r>
              <a:rPr lang="nl-NL" dirty="0" err="1"/>
              <a:t>icm</a:t>
            </a:r>
            <a:r>
              <a:rPr lang="nl-NL" dirty="0"/>
              <a:t> met modaliteit. Meteen met KPI.</a:t>
            </a:r>
          </a:p>
          <a:p>
            <a:endParaRPr lang="nl-NL" dirty="0"/>
          </a:p>
          <a:p>
            <a:r>
              <a:rPr lang="nl-NL" dirty="0"/>
              <a:t>Je kunt eenvoudig doorklikken op bepaalde landen / stromen, de </a:t>
            </a:r>
            <a:r>
              <a:rPr lang="nl-NL" dirty="0" err="1"/>
              <a:t>KPI’s</a:t>
            </a:r>
            <a:r>
              <a:rPr lang="nl-NL" dirty="0"/>
              <a:t> veranderen mee.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8D8C-3C68-A846-ABD1-E6DA1B04581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987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Deelnemen aan een anonieme benchmark, in de ideale wereld met 10 vergelijkbare bedrijven. Anders getoond </a:t>
            </a:r>
            <a:r>
              <a:rPr lang="nl-NL" dirty="0" err="1"/>
              <a:t>tov</a:t>
            </a:r>
            <a:r>
              <a:rPr lang="nl-NL" dirty="0"/>
              <a:t> de markt. Gebaseerd op 1 jaar data, in combinatie met datakwaliteit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8D8C-3C68-A846-ABD1-E6DA1B04581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581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8D8C-3C68-A846-ABD1-E6DA1B04581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50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F177F-D864-9144-A487-867F28121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90F26F-B15F-9E41-B941-AFAE12177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B6D993-BF2E-AE40-AA14-14B0DCBE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4CA9-A70D-504F-BC47-8CE6F38BCB6C}" type="datetimeFigureOut">
              <a:rPr lang="nl-NL" smtClean="0"/>
              <a:t>16-10-18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7DDDA6-1373-574A-BCAE-04E138C88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E9C73-8088-9F42-AE94-1DD40D50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88DE-BA70-0D42-9955-1FCF588CA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15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8EA588-20BD-F546-9BB5-6F31C2F7D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128EBAD-70DF-F846-A2AA-8F913BEE7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D69693-CF49-AC48-916A-049F6E70A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4CA9-A70D-504F-BC47-8CE6F38BCB6C}" type="datetimeFigureOut">
              <a:rPr lang="nl-NL" smtClean="0"/>
              <a:t>16-10-18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FD130E-9101-9D48-AA7D-A4C30E114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B572F7-B6EA-C744-B8C5-548B6E95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88DE-BA70-0D42-9955-1FCF588CA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47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D16C6CB-6E6C-AC4C-883D-5CB90D4783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C86FE06-5E1A-764D-82E5-DF1701C4D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93D2FF-F300-1740-8427-248DC28BA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4CA9-A70D-504F-BC47-8CE6F38BCB6C}" type="datetimeFigureOut">
              <a:rPr lang="nl-NL" smtClean="0"/>
              <a:t>16-10-18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1420E6-B629-2141-A1A1-91B5AA62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3779B5-7BCF-4D4E-90E2-A25F4E47D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88DE-BA70-0D42-9955-1FCF588CA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438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00A69-289A-4447-B24E-5855C5F5C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0ACCA4-AE51-744E-8698-8CD3561F8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E134B9-980A-9E48-8316-AF1A84FCB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4CA9-A70D-504F-BC47-8CE6F38BCB6C}" type="datetimeFigureOut">
              <a:rPr lang="nl-NL" smtClean="0"/>
              <a:t>16-10-18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1AC094-DE26-0744-8827-3E1E15FC1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AF9DE8-BFCC-EE43-A8F5-8BB71638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88DE-BA70-0D42-9955-1FCF588CA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11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5F419-F3C3-B846-A5F4-FF992E55F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D22DB2-4C00-5949-AA50-4F5A4C6A1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E73511-5EA0-9742-8A34-9CB023E3D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4CA9-A70D-504F-BC47-8CE6F38BCB6C}" type="datetimeFigureOut">
              <a:rPr lang="nl-NL" smtClean="0"/>
              <a:t>16-10-18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337FCB-04CA-5A40-BDD2-AEA171564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82DFD5-1623-C540-94A6-5D394FFD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88DE-BA70-0D42-9955-1FCF588CA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54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02779-DC89-7B42-A097-6F34633CD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785D13-C2DF-B641-BFAB-5B30C1B9B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D6F73BA-EF85-B947-B4F3-CEA22B2A4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52D8D3D-D7FD-F54B-95F0-D4D4AA033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4CA9-A70D-504F-BC47-8CE6F38BCB6C}" type="datetimeFigureOut">
              <a:rPr lang="nl-NL" smtClean="0"/>
              <a:t>16-10-18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769404-B5AC-E84E-83BB-F3C836F3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8833C2-E7F1-FC4A-A338-E5C4A3573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88DE-BA70-0D42-9955-1FCF588CA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84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9DEEB-5EBB-6747-94F6-EF88FB4D3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03E7C3-9A18-D140-833C-D075AB664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DE11E32-CEDD-4B4F-8C52-7D8299D33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9EB9A30-09E6-9A44-96C9-2FF3E2426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C6B1257-BF57-DD47-AB48-ADBF678037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B3F9E4A-1C24-3A46-B34E-A45BABA75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4CA9-A70D-504F-BC47-8CE6F38BCB6C}" type="datetimeFigureOut">
              <a:rPr lang="nl-NL" smtClean="0"/>
              <a:t>16-10-18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5B2E287-3D5F-5A4A-BBD9-A1D3F36C4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AF3A9CE-5E66-8C4D-9353-8E3DA4EC1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88DE-BA70-0D42-9955-1FCF588CA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329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17BF9-4523-0A4F-A14E-FA6E36AF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F9C2AE5-BC0C-4E41-9E6F-8D94CB8E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4CA9-A70D-504F-BC47-8CE6F38BCB6C}" type="datetimeFigureOut">
              <a:rPr lang="nl-NL" smtClean="0"/>
              <a:t>16-10-18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F4FD553-2663-0042-94D4-0EB4A9D6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D6A5226-F361-4F49-8191-778992B8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88DE-BA70-0D42-9955-1FCF588CA7AA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D1C4924-2DBA-5E43-87BB-2187B56A328A}"/>
              </a:ext>
            </a:extLst>
          </p:cNvPr>
          <p:cNvSpPr/>
          <p:nvPr userDrawn="1"/>
        </p:nvSpPr>
        <p:spPr>
          <a:xfrm>
            <a:off x="8982959" y="249923"/>
            <a:ext cx="2759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i="0" u="none" strike="noStrike" dirty="0" err="1">
                <a:solidFill>
                  <a:srgbClr val="0070C0"/>
                </a:solidFill>
                <a:effectLst/>
                <a:latin typeface="inherit"/>
              </a:rPr>
              <a:t>Lean</a:t>
            </a:r>
            <a:r>
              <a:rPr lang="nl-NL" sz="3600" b="1" i="0" u="none" strike="noStrike" dirty="0">
                <a:solidFill>
                  <a:srgbClr val="0070C0"/>
                </a:solidFill>
                <a:effectLst/>
                <a:latin typeface="inherit"/>
              </a:rPr>
              <a:t> </a:t>
            </a:r>
            <a:r>
              <a:rPr lang="nl-NL" sz="3600" b="1" i="0" u="none" strike="noStrike" dirty="0" err="1">
                <a:solidFill>
                  <a:srgbClr val="0070C0"/>
                </a:solidFill>
                <a:effectLst/>
                <a:latin typeface="inherit"/>
              </a:rPr>
              <a:t>analytiX</a:t>
            </a:r>
            <a:endParaRPr lang="nl-NL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9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3DA30CA-E576-A549-8BA7-9E3851A6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4CA9-A70D-504F-BC47-8CE6F38BCB6C}" type="datetimeFigureOut">
              <a:rPr lang="nl-NL" smtClean="0"/>
              <a:t>16-10-18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76E9AE7-F751-D640-A451-CEC43556D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7DF5A1-1D27-3447-B1C5-79D2BDEE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88DE-BA70-0D42-9955-1FCF588CA7AA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E178514-9F8A-B540-AE61-414EB540F765}"/>
              </a:ext>
            </a:extLst>
          </p:cNvPr>
          <p:cNvSpPr/>
          <p:nvPr userDrawn="1"/>
        </p:nvSpPr>
        <p:spPr>
          <a:xfrm>
            <a:off x="8982959" y="249923"/>
            <a:ext cx="2759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i="0" u="none" strike="noStrike" dirty="0" err="1">
                <a:solidFill>
                  <a:srgbClr val="0070C0"/>
                </a:solidFill>
                <a:effectLst/>
                <a:latin typeface="inherit"/>
              </a:rPr>
              <a:t>Lean</a:t>
            </a:r>
            <a:r>
              <a:rPr lang="nl-NL" sz="3600" b="1" i="0" u="none" strike="noStrike" dirty="0">
                <a:solidFill>
                  <a:srgbClr val="0070C0"/>
                </a:solidFill>
                <a:effectLst/>
                <a:latin typeface="inherit"/>
              </a:rPr>
              <a:t> </a:t>
            </a:r>
            <a:r>
              <a:rPr lang="nl-NL" sz="3600" b="1" i="0" u="none" strike="noStrike" dirty="0" err="1">
                <a:solidFill>
                  <a:srgbClr val="0070C0"/>
                </a:solidFill>
                <a:effectLst/>
                <a:latin typeface="inherit"/>
              </a:rPr>
              <a:t>analytiX</a:t>
            </a:r>
            <a:endParaRPr lang="nl-NL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F35B7-6C5C-A248-B3F1-1319F51E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675E62-DCD7-5548-8ADF-B0C80A2CC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E4463D-3AEE-3F4A-9A43-9C812270F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E1097D0-09C5-034A-BE35-02527CF9A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4CA9-A70D-504F-BC47-8CE6F38BCB6C}" type="datetimeFigureOut">
              <a:rPr lang="nl-NL" smtClean="0"/>
              <a:t>16-10-18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61A27F-0FBE-7C41-8788-82E61EEB9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B20AD4-6DC7-B143-9885-170277F6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88DE-BA70-0D42-9955-1FCF588CA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67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586815-A91D-2341-BCB6-6AE8D4D6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4CF512D-1FF9-5844-94D5-28AD7962E6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5AFC115-C152-F640-B80D-9FBF3724A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DB04FE8-7059-4142-98E8-6ACF9D587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4CA9-A70D-504F-BC47-8CE6F38BCB6C}" type="datetimeFigureOut">
              <a:rPr lang="nl-NL" smtClean="0"/>
              <a:t>16-10-18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C341047-1006-2E4E-B9E5-5B770102D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88A063C-F20A-F141-835C-D1B706AE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88DE-BA70-0D42-9955-1FCF588CA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51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46AAFE6-D5A3-EC49-A732-9EB4B717E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14943F-861E-E147-88EB-6C8AA4B7C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FDCD60-3421-2145-97C9-3F42DD9D8E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D4CA9-A70D-504F-BC47-8CE6F38BCB6C}" type="datetimeFigureOut">
              <a:rPr lang="nl-NL" smtClean="0"/>
              <a:t>16-10-18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778874-966A-FE4E-8AB2-DBA1C260A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C3A8AA-4BE3-B74D-9AF5-FA7713F94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188DE-BA70-0D42-9955-1FCF588CA7AA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2909357-A854-3941-9FFE-392481196FA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79099" y="111085"/>
            <a:ext cx="1242921" cy="108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0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A66D6-7031-CD48-8624-1DAF181FA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64" y="425381"/>
            <a:ext cx="5392615" cy="6010588"/>
          </a:xfrm>
        </p:spPr>
        <p:txBody>
          <a:bodyPr>
            <a:normAutofit fontScale="90000"/>
          </a:bodyPr>
          <a:lstStyle/>
          <a:p>
            <a:br>
              <a:rPr lang="nl-NL" b="1" dirty="0">
                <a:latin typeface="inherit"/>
              </a:rPr>
            </a:br>
            <a:br>
              <a:rPr lang="nl-NL" b="1" dirty="0">
                <a:latin typeface="inherit"/>
              </a:rPr>
            </a:br>
            <a:br>
              <a:rPr lang="nl-NL" b="1" dirty="0">
                <a:latin typeface="inherit"/>
              </a:rPr>
            </a:br>
            <a:br>
              <a:rPr lang="nl-NL" b="1" dirty="0">
                <a:latin typeface="inherit"/>
              </a:rPr>
            </a:br>
            <a:br>
              <a:rPr lang="nl-NL" b="1" dirty="0">
                <a:latin typeface="inherit"/>
              </a:rPr>
            </a:br>
            <a:br>
              <a:rPr lang="nl-NL" b="1" dirty="0">
                <a:latin typeface="inherit"/>
              </a:rPr>
            </a:br>
            <a:br>
              <a:rPr lang="nl-NL" b="1" dirty="0">
                <a:latin typeface="inherit"/>
              </a:rPr>
            </a:br>
            <a:br>
              <a:rPr lang="nl-NL" b="1" dirty="0">
                <a:latin typeface="inherit"/>
              </a:rPr>
            </a:br>
            <a:br>
              <a:rPr lang="nl-NL" b="1" dirty="0">
                <a:latin typeface="inherit"/>
              </a:rPr>
            </a:br>
            <a:br>
              <a:rPr lang="nl-NL" b="1" dirty="0">
                <a:latin typeface="inherit"/>
              </a:rPr>
            </a:br>
            <a:br>
              <a:rPr lang="nl-NL" sz="3600" b="1" dirty="0">
                <a:latin typeface="inherit"/>
              </a:rPr>
            </a:br>
            <a:r>
              <a:rPr lang="nl-NL" sz="3600" b="1" dirty="0"/>
              <a:t>Binnenvaart</a:t>
            </a:r>
            <a:br>
              <a:rPr lang="nl-NL" sz="3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nl-NL" b="1" dirty="0">
                <a:solidFill>
                  <a:schemeClr val="accent1">
                    <a:lumMod val="75000"/>
                  </a:schemeClr>
                </a:solidFill>
              </a:rPr>
            </a:br>
            <a:endParaRPr lang="nl-NL" sz="2200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8CB9E92-8865-324E-93F9-666366EE9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738" y="150725"/>
            <a:ext cx="4682925" cy="657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82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EDEDAE-776A-9849-9127-0D91BDB2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Uitkomsten analyse</a:t>
            </a:r>
            <a:br>
              <a:rPr lang="nl-NL" dirty="0"/>
            </a:br>
            <a:r>
              <a:rPr lang="nl-NL" sz="1800" dirty="0"/>
              <a:t>Wat zie je nu? Hotspots belading en kosten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FD8D504-CC5D-F544-B9A5-1BED0C3E9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444" y="1690688"/>
            <a:ext cx="3873500" cy="46736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68B30B4-9D7C-F544-92F1-779B0F80C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007" y="1690688"/>
            <a:ext cx="4099415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4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EDEDAE-776A-9849-9127-0D91BDB2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Uitkomsten analyse</a:t>
            </a:r>
            <a:br>
              <a:rPr lang="nl-NL" dirty="0"/>
            </a:br>
            <a:r>
              <a:rPr lang="nl-NL" sz="1800" dirty="0"/>
              <a:t>Wat zie je nu?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E59B48C-CE42-A94E-BFEF-E461CE1EC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" y="1690688"/>
            <a:ext cx="11795760" cy="47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86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EDEDAE-776A-9849-9127-0D91BDB2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Uitkomsten analyse</a:t>
            </a:r>
            <a:br>
              <a:rPr lang="nl-NL" dirty="0"/>
            </a:br>
            <a:r>
              <a:rPr lang="nl-NL" sz="1800" dirty="0"/>
              <a:t>Wat zie je nu?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BB207FB-1550-644B-973C-B21FE0526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29" y="1502227"/>
            <a:ext cx="11763464" cy="474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42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EDEDAE-776A-9849-9127-0D91BDB2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Uitkomsten analyse</a:t>
            </a:r>
            <a:br>
              <a:rPr lang="nl-NL" dirty="0"/>
            </a:br>
            <a:r>
              <a:rPr lang="nl-NL" sz="1800" dirty="0"/>
              <a:t>Wat zie je nu?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10382D6-1E8F-BB47-A899-F9B1FC44D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90688"/>
            <a:ext cx="11800114" cy="477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3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EDEDAE-776A-9849-9127-0D91BDB29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Transport, het lijkt zo simpel</a:t>
            </a:r>
            <a:br>
              <a:rPr lang="nl-NL" dirty="0"/>
            </a:br>
            <a:r>
              <a:rPr lang="nl-NL" sz="1800" dirty="0"/>
              <a:t>Waar is nog winst te behalen?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C870C903-9EB0-0B4C-822E-B32497E1E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9840" y="1915093"/>
            <a:ext cx="4632160" cy="201850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2444443-B8E8-594D-AB1C-2851CDE44B66}"/>
              </a:ext>
            </a:extLst>
          </p:cNvPr>
          <p:cNvSpPr txBox="1"/>
          <p:nvPr/>
        </p:nvSpPr>
        <p:spPr>
          <a:xfrm>
            <a:off x="7864014" y="4602781"/>
            <a:ext cx="2692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Tijd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Emissies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BDBDC7F-0393-B348-B506-C3223099C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771" y="2133600"/>
            <a:ext cx="7474217" cy="435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39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EDEDAE-776A-9849-9127-0D91BDB2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betekent dat concreet?</a:t>
            </a:r>
            <a:br>
              <a:rPr lang="nl-NL" dirty="0"/>
            </a:br>
            <a:r>
              <a:rPr lang="nl-NL" sz="1800" dirty="0"/>
              <a:t>Bijvoorbeeld containervaart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D4E5C9B-DBB2-104E-A4E0-EE9DC30CA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Aansluiten bij de praktijk, we werken met de beschikbare data:</a:t>
            </a:r>
          </a:p>
          <a:p>
            <a:pPr marL="0" indent="0">
              <a:buNone/>
            </a:pPr>
            <a:endParaRPr lang="nl-NL" dirty="0"/>
          </a:p>
          <a:p>
            <a:pPr lvl="0"/>
            <a:r>
              <a:rPr lang="nl-NL" dirty="0"/>
              <a:t>Informatie uit stuwagepakket (van, naar, hoeveel)</a:t>
            </a:r>
          </a:p>
          <a:p>
            <a:pPr lvl="0"/>
            <a:r>
              <a:rPr lang="nl-NL" dirty="0"/>
              <a:t>Combineren met brandstofgegevens (diesel bunkeren)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Voorbeelden: </a:t>
            </a:r>
          </a:p>
          <a:p>
            <a:r>
              <a:rPr lang="nl-NL" dirty="0"/>
              <a:t>Swinkels</a:t>
            </a:r>
          </a:p>
          <a:p>
            <a:r>
              <a:rPr lang="nl-NL" dirty="0"/>
              <a:t>BCTN</a:t>
            </a:r>
          </a:p>
        </p:txBody>
      </p:sp>
    </p:spTree>
    <p:extLst>
      <p:ext uri="{BB962C8B-B14F-4D97-AF65-F5344CB8AC3E}">
        <p14:creationId xmlns:p14="http://schemas.microsoft.com/office/powerpoint/2010/main" val="398334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EDEDAE-776A-9849-9127-0D91BDB2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Uitkomsten analyse</a:t>
            </a:r>
            <a:br>
              <a:rPr lang="nl-NL" dirty="0"/>
            </a:br>
            <a:r>
              <a:rPr lang="nl-NL" sz="1800" dirty="0"/>
              <a:t>Wat zie je nu?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46E2C08-2568-3246-9DD0-25D823ABD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554" y="1915886"/>
            <a:ext cx="11970988" cy="4158343"/>
          </a:xfrm>
        </p:spPr>
      </p:pic>
    </p:spTree>
    <p:extLst>
      <p:ext uri="{BB962C8B-B14F-4D97-AF65-F5344CB8AC3E}">
        <p14:creationId xmlns:p14="http://schemas.microsoft.com/office/powerpoint/2010/main" val="29394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EDEDAE-776A-9849-9127-0D91BDB2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Ontdek je eigen data</a:t>
            </a:r>
            <a:br>
              <a:rPr lang="nl-NL" dirty="0"/>
            </a:br>
            <a:r>
              <a:rPr lang="nl-NL" sz="1800" dirty="0"/>
              <a:t>Selectie mogelijkheden?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AFCBDA13-1EA8-BE4A-80F1-6B342B296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1637" y="1690688"/>
            <a:ext cx="10919121" cy="4018134"/>
          </a:xfrm>
        </p:spPr>
      </p:pic>
    </p:spTree>
    <p:extLst>
      <p:ext uri="{BB962C8B-B14F-4D97-AF65-F5344CB8AC3E}">
        <p14:creationId xmlns:p14="http://schemas.microsoft.com/office/powerpoint/2010/main" val="289149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EDEDAE-776A-9849-9127-0D91BDB2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Uitkomsten analyse</a:t>
            </a:r>
            <a:br>
              <a:rPr lang="nl-NL" dirty="0"/>
            </a:br>
            <a:r>
              <a:rPr lang="nl-NL" sz="1800" dirty="0"/>
              <a:t>Wat zie je nu?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53BB5C9-B44C-0447-A513-5D0E623BE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146" y="2024743"/>
            <a:ext cx="11827462" cy="3962399"/>
          </a:xfrm>
        </p:spPr>
      </p:pic>
    </p:spTree>
    <p:extLst>
      <p:ext uri="{BB962C8B-B14F-4D97-AF65-F5344CB8AC3E}">
        <p14:creationId xmlns:p14="http://schemas.microsoft.com/office/powerpoint/2010/main" val="249290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EDEDAE-776A-9849-9127-0D91BDB2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Uitkomsten analyse</a:t>
            </a:r>
            <a:br>
              <a:rPr lang="nl-NL" dirty="0"/>
            </a:br>
            <a:r>
              <a:rPr lang="nl-NL" sz="1800" dirty="0"/>
              <a:t>Wat zie je nu?</a:t>
            </a: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13CC1214-5E6A-354A-A664-11599F8125A7}"/>
              </a:ext>
            </a:extLst>
          </p:cNvPr>
          <p:cNvGrpSpPr/>
          <p:nvPr/>
        </p:nvGrpSpPr>
        <p:grpSpPr>
          <a:xfrm>
            <a:off x="482679" y="1639319"/>
            <a:ext cx="4733925" cy="4985322"/>
            <a:chOff x="660440" y="1447372"/>
            <a:chExt cx="4465404" cy="4792199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4EA0733B-4906-AF45-A5F7-2F0B136891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3259"/>
            <a:stretch/>
          </p:blipFill>
          <p:spPr>
            <a:xfrm>
              <a:off x="660440" y="1447372"/>
              <a:ext cx="4290769" cy="356159"/>
            </a:xfrm>
            <a:prstGeom prst="rect">
              <a:avLst/>
            </a:prstGeom>
          </p:spPr>
        </p:pic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F6FF3E45-7380-5E47-BD28-D81A798ABB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6459"/>
            <a:stretch/>
          </p:blipFill>
          <p:spPr>
            <a:xfrm>
              <a:off x="835075" y="1825625"/>
              <a:ext cx="4290769" cy="4413946"/>
            </a:xfrm>
            <a:prstGeom prst="rect">
              <a:avLst/>
            </a:prstGeom>
          </p:spPr>
        </p:pic>
      </p:grpSp>
      <p:pic>
        <p:nvPicPr>
          <p:cNvPr id="9" name="Picture 6">
            <a:extLst>
              <a:ext uri="{FF2B5EF4-FFF2-40B4-BE49-F238E27FC236}">
                <a16:creationId xmlns:a16="http://schemas.microsoft.com/office/drawing/2014/main" id="{04E7586E-B692-CD4A-BBE1-1220CE756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365" y="1645617"/>
            <a:ext cx="5959435" cy="521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1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42601B-A2F2-2940-8DAA-A97B7787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nl-NL" dirty="0"/>
              <a:t>Benchmark t.o.v. markt</a:t>
            </a:r>
            <a:br>
              <a:rPr lang="nl-NL" dirty="0"/>
            </a:br>
            <a:r>
              <a:rPr lang="nl-NL" sz="1800" dirty="0"/>
              <a:t>Wat zie je nu?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C1B390-4D1F-484D-927A-D1A9D879B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Content Placeholder 8" descr="&lt;SH29&gt;">
            <a:extLst>
              <a:ext uri="{FF2B5EF4-FFF2-40B4-BE49-F238E27FC236}">
                <a16:creationId xmlns:a16="http://schemas.microsoft.com/office/drawing/2014/main" id="{8B5A9191-19A8-FC42-88AF-E380B216FE1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7" y="1218646"/>
            <a:ext cx="11133503" cy="556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31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EDEDAE-776A-9849-9127-0D91BDB2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Uitkomsten analyse</a:t>
            </a:r>
            <a:br>
              <a:rPr lang="nl-NL" dirty="0"/>
            </a:br>
            <a:r>
              <a:rPr lang="nl-NL" sz="1800" dirty="0"/>
              <a:t>Wat zie je nu? </a:t>
            </a:r>
            <a:r>
              <a:rPr lang="nl-NL" sz="1800" dirty="0" err="1"/>
              <a:t>Maps</a:t>
            </a:r>
            <a:r>
              <a:rPr lang="nl-NL" sz="1800" dirty="0"/>
              <a:t>/bollenplaat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896CF01-0412-2F4C-A835-2D917403A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61" y="1690688"/>
            <a:ext cx="5584278" cy="473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4008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5587</TotalTime>
  <Words>339</Words>
  <Application>Microsoft Macintosh PowerPoint</Application>
  <PresentationFormat>Breedbeeld</PresentationFormat>
  <Paragraphs>63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inherit</vt:lpstr>
      <vt:lpstr>Kantoorthema</vt:lpstr>
      <vt:lpstr>           Binnenvaart  </vt:lpstr>
      <vt:lpstr>Transport, het lijkt zo simpel Waar is nog winst te behalen?</vt:lpstr>
      <vt:lpstr>Wat betekent dat concreet? Bijvoorbeeld containervaart</vt:lpstr>
      <vt:lpstr>Uitkomsten analyse Wat zie je nu?</vt:lpstr>
      <vt:lpstr>Ontdek je eigen data Selectie mogelijkheden?</vt:lpstr>
      <vt:lpstr>Uitkomsten analyse Wat zie je nu?</vt:lpstr>
      <vt:lpstr>Uitkomsten analyse Wat zie je nu?</vt:lpstr>
      <vt:lpstr>Benchmark t.o.v. markt Wat zie je nu?</vt:lpstr>
      <vt:lpstr>Uitkomsten analyse Wat zie je nu? Maps/bollenplaat</vt:lpstr>
      <vt:lpstr>Uitkomsten analyse Wat zie je nu? Hotspots belading en kosten</vt:lpstr>
      <vt:lpstr>Uitkomsten analyse Wat zie je nu? </vt:lpstr>
      <vt:lpstr>Uitkomsten analyse Wat zie je nu?</vt:lpstr>
      <vt:lpstr>Uitkomsten analyse Wat zie je nu?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model</dc:title>
  <dc:creator>Hans Keetman</dc:creator>
  <cp:lastModifiedBy>Simons, Leon</cp:lastModifiedBy>
  <cp:revision>311</cp:revision>
  <cp:lastPrinted>2018-10-16T05:20:31Z</cp:lastPrinted>
  <dcterms:created xsi:type="dcterms:W3CDTF">2018-07-21T07:49:35Z</dcterms:created>
  <dcterms:modified xsi:type="dcterms:W3CDTF">2018-10-16T05:22:38Z</dcterms:modified>
</cp:coreProperties>
</file>