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6"/>
  </p:sldMasterIdLst>
  <p:notesMasterIdLst>
    <p:notesMasterId r:id="rId24"/>
  </p:notesMasterIdLst>
  <p:handoutMasterIdLst>
    <p:handoutMasterId r:id="rId25"/>
  </p:handoutMasterIdLst>
  <p:sldIdLst>
    <p:sldId id="256" r:id="rId7"/>
    <p:sldId id="257" r:id="rId8"/>
    <p:sldId id="298" r:id="rId9"/>
    <p:sldId id="268" r:id="rId10"/>
    <p:sldId id="273" r:id="rId11"/>
    <p:sldId id="300" r:id="rId12"/>
    <p:sldId id="306" r:id="rId13"/>
    <p:sldId id="274" r:id="rId14"/>
    <p:sldId id="332" r:id="rId15"/>
    <p:sldId id="276" r:id="rId16"/>
    <p:sldId id="308" r:id="rId17"/>
    <p:sldId id="309" r:id="rId18"/>
    <p:sldId id="320" r:id="rId19"/>
    <p:sldId id="321" r:id="rId20"/>
    <p:sldId id="327" r:id="rId21"/>
    <p:sldId id="328" r:id="rId22"/>
    <p:sldId id="331" r:id="rId23"/>
  </p:sldIdLst>
  <p:sldSz cx="9144000" cy="5143500" type="screen16x9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5507">
          <p15:clr>
            <a:srgbClr val="A4A3A4"/>
          </p15:clr>
        </p15:guide>
        <p15:guide id="4" pos="2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18" autoAdjust="0"/>
    <p:restoredTop sz="84317" autoAdjust="0"/>
  </p:normalViewPr>
  <p:slideViewPr>
    <p:cSldViewPr snapToGrid="0" snapToObjects="1">
      <p:cViewPr varScale="1">
        <p:scale>
          <a:sx n="128" d="100"/>
          <a:sy n="128" d="100"/>
        </p:scale>
        <p:origin x="876" y="120"/>
      </p:cViewPr>
      <p:guideLst>
        <p:guide orient="horz" pos="1620"/>
        <p:guide pos="2880"/>
        <p:guide pos="5507"/>
        <p:guide pos="2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Annual Outlook Hinterland and Continental Freight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nl-NL"/>
              <a:t>J.S. Spreen</a:t>
            </a:r>
          </a:p>
        </p:txBody>
      </p:sp>
      <p:sp>
        <p:nvSpPr>
          <p:cNvPr id="5" name="Tijdelijke aanduiding voor dianummer 4" hidden="1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F07F6-6E14-D248-825A-817D385E6D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79816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Annual Outlook Hinterland and Continental Freight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0DFCB-F95E-074F-A87F-3B454C487C1D}" type="datetimeFigureOut">
              <a:rPr lang="nl-NL" smtClean="0"/>
              <a:t>16-10-2018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nl-NL"/>
              <a:t>J.S. Spreen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E4D591-63B3-884E-AA10-ECC4233D92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432402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lmm.osnieuwsbrief.nl/nieuws/252/542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302714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We moeten het hier hebben van andere aandrijflijnen en brandstoffen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Logistieke maatregelen vormen bescheiden deel van opties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Alles is nodig om factor 6 te halen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500390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Volgens de </a:t>
            </a:r>
            <a:r>
              <a:rPr lang="nl-NL" dirty="0" smtClean="0">
                <a:hlinkClick r:id="rId3"/>
              </a:rPr>
              <a:t>Universiteit Wageningen </a:t>
            </a:r>
            <a:r>
              <a:rPr lang="nl-NL" dirty="0" smtClean="0"/>
              <a:t> kan het afschaffen van de ontheffing leiden tot 15 procent minder varkens, 10 procent minder kalveren en 5 procent minder koeien.  Op jaarbasis betekent 15 procent minder varkens ongeveer vier miljoen minder dieren.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03637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05479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4702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70378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De mainports zijn heel belangrijk, vooral als het om binnenvaart gaat. </a:t>
            </a:r>
            <a:r>
              <a:rPr lang="nl-NL" dirty="0" err="1" smtClean="0"/>
              <a:t>Tweederde</a:t>
            </a:r>
            <a:r>
              <a:rPr lang="nl-NL" dirty="0" smtClean="0"/>
              <a:t> van</a:t>
            </a:r>
            <a:r>
              <a:rPr lang="nl-NL" baseline="0" dirty="0" smtClean="0"/>
              <a:t> alle binnenvaartemissies zijn gekoppeld aan een zeehaven.</a:t>
            </a:r>
          </a:p>
          <a:p>
            <a:r>
              <a:rPr lang="nl-NL" baseline="0" dirty="0" smtClean="0"/>
              <a:t>2,4 totaal. 0,2 nationaal.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6690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Tonnen en ton-</a:t>
            </a:r>
            <a:r>
              <a:rPr lang="nl-NL" dirty="0" err="1"/>
              <a:t>kms</a:t>
            </a:r>
            <a:r>
              <a:rPr lang="nl-NL" dirty="0"/>
              <a:t> op basis van maatwerkdata CBS:</a:t>
            </a:r>
          </a:p>
          <a:p>
            <a:pPr lvl="1"/>
            <a:r>
              <a:rPr lang="nl-NL" dirty="0"/>
              <a:t>Achterlandvervoer geschat op gebiedsniveau mainport i.c.m. data van Schiphol en HBR</a:t>
            </a:r>
          </a:p>
          <a:p>
            <a:pPr lvl="1"/>
            <a:r>
              <a:rPr lang="nl-NL" dirty="0"/>
              <a:t>Bij segmentering cijfers afgeleid van NST-R-3-digits-indeling voor goederenvervoer</a:t>
            </a:r>
          </a:p>
          <a:p>
            <a:r>
              <a:rPr lang="nl-NL" dirty="0"/>
              <a:t>CO2 berekend op basis van ton-km en emissiefactoren STREAM goederenvervoer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57381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Tonnen en ton-</a:t>
            </a:r>
            <a:r>
              <a:rPr lang="nl-NL" dirty="0" err="1"/>
              <a:t>kms</a:t>
            </a:r>
            <a:r>
              <a:rPr lang="nl-NL" dirty="0"/>
              <a:t> op basis van maatwerkdata CBS:</a:t>
            </a:r>
          </a:p>
          <a:p>
            <a:pPr lvl="1"/>
            <a:r>
              <a:rPr lang="nl-NL" dirty="0"/>
              <a:t>Achterlandvervoer geschat op gebiedsniveau mainport i.c.m. data van Schiphol en HBR</a:t>
            </a:r>
          </a:p>
          <a:p>
            <a:pPr lvl="1"/>
            <a:r>
              <a:rPr lang="nl-NL" dirty="0"/>
              <a:t>Bij segmentering cijfers afgeleid van NST-R-3-digits-indeling voor goederenvervoer</a:t>
            </a:r>
          </a:p>
          <a:p>
            <a:r>
              <a:rPr lang="nl-NL" dirty="0"/>
              <a:t>CO2 berekend op basis van ton-km en emissiefactoren STREAM goederenvervoer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76801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0040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000" dirty="0">
                <a:latin typeface="Arial" panose="020B0604020202020204" pitchFamily="34" charset="0"/>
                <a:cs typeface="Arial" panose="020B0604020202020204" pitchFamily="34" charset="0"/>
              </a:rPr>
              <a:t>De globalisering ontwikkeld door, internationale handel en transport netwerken ook</a:t>
            </a:r>
          </a:p>
          <a:p>
            <a:r>
              <a:rPr lang="nl-NL" sz="1000" dirty="0">
                <a:latin typeface="Arial" panose="020B0604020202020204" pitchFamily="34" charset="0"/>
                <a:cs typeface="Arial" panose="020B0604020202020204" pitchFamily="34" charset="0"/>
              </a:rPr>
              <a:t>De positie van Nederland in deze netwerken niet vanzelfsprekend</a:t>
            </a:r>
          </a:p>
          <a:p>
            <a:r>
              <a:rPr lang="nl-NL" sz="1000" dirty="0">
                <a:latin typeface="Arial" panose="020B0604020202020204" pitchFamily="34" charset="0"/>
                <a:cs typeface="Arial" panose="020B0604020202020204" pitchFamily="34" charset="0"/>
              </a:rPr>
              <a:t>Consumenten in Europa:</a:t>
            </a:r>
          </a:p>
          <a:p>
            <a:pPr lvl="1"/>
            <a:r>
              <a:rPr lang="nl-NL" sz="1000" dirty="0">
                <a:latin typeface="Arial" panose="020B0604020202020204" pitchFamily="34" charset="0"/>
                <a:cs typeface="Arial" panose="020B0604020202020204" pitchFamily="34" charset="0"/>
              </a:rPr>
              <a:t>Krijgen meer inzicht in ketens: druk op logistiek</a:t>
            </a:r>
          </a:p>
          <a:p>
            <a:pPr lvl="1"/>
            <a:r>
              <a:rPr lang="nl-NL" sz="1000" dirty="0">
                <a:latin typeface="Arial" panose="020B0604020202020204" pitchFamily="34" charset="0"/>
                <a:cs typeface="Arial" panose="020B0604020202020204" pitchFamily="34" charset="0"/>
              </a:rPr>
              <a:t>Gaan meer </a:t>
            </a:r>
            <a:r>
              <a:rPr lang="nl-NL" sz="1000" dirty="0" err="1">
                <a:latin typeface="Arial" panose="020B0604020202020204" pitchFamily="34" charset="0"/>
                <a:cs typeface="Arial" panose="020B0604020202020204" pitchFamily="34" charset="0"/>
              </a:rPr>
              <a:t>local-for-local</a:t>
            </a:r>
            <a:r>
              <a:rPr lang="nl-NL" sz="1000" dirty="0">
                <a:latin typeface="Arial" panose="020B0604020202020204" pitchFamily="34" charset="0"/>
                <a:cs typeface="Arial" panose="020B0604020202020204" pitchFamily="34" charset="0"/>
              </a:rPr>
              <a:t>, minder vlees en zuivel </a:t>
            </a:r>
            <a:r>
              <a:rPr lang="nl-N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consumeren</a:t>
            </a:r>
          </a:p>
          <a:p>
            <a:pPr lvl="1"/>
            <a:endParaRPr lang="nl-NL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nl-NL" sz="1000" dirty="0">
                <a:latin typeface="Arial" panose="020B0604020202020204" pitchFamily="34" charset="0"/>
                <a:cs typeface="Arial" panose="020B0604020202020204" pitchFamily="34" charset="0"/>
              </a:rPr>
              <a:t>Gaan meer over de grens via internet kopen</a:t>
            </a:r>
          </a:p>
          <a:p>
            <a:r>
              <a:rPr lang="nl-NL" sz="1000" dirty="0">
                <a:latin typeface="Arial" panose="020B0604020202020204" pitchFamily="34" charset="0"/>
                <a:cs typeface="Arial" panose="020B0604020202020204" pitchFamily="34" charset="0"/>
              </a:rPr>
              <a:t>Overheden gaan hierop met regelgeving reageren </a:t>
            </a:r>
          </a:p>
          <a:p>
            <a:r>
              <a:rPr lang="nl-NL" sz="1000" dirty="0">
                <a:latin typeface="Arial" panose="020B0604020202020204" pitchFamily="34" charset="0"/>
                <a:cs typeface="Arial" panose="020B0604020202020204" pitchFamily="34" charset="0"/>
              </a:rPr>
              <a:t>3D-printing en digitalisering komen verder op (kleine/grote impact)</a:t>
            </a:r>
          </a:p>
          <a:p>
            <a:r>
              <a:rPr lang="nl-NL" sz="1000" dirty="0">
                <a:latin typeface="Arial" panose="020B0604020202020204" pitchFamily="34" charset="0"/>
                <a:cs typeface="Arial" panose="020B0604020202020204" pitchFamily="34" charset="0"/>
              </a:rPr>
              <a:t>De circulaire economie leidt tot nieuwe vervoerstromen</a:t>
            </a:r>
          </a:p>
          <a:p>
            <a:r>
              <a:rPr lang="nl-NL" sz="1000" dirty="0"/>
              <a:t>Het gebruik van fossiele brandstoffen neemt snel af</a:t>
            </a:r>
          </a:p>
          <a:p>
            <a:r>
              <a:rPr lang="nl-NL" sz="1000" dirty="0"/>
              <a:t>Voor transport zijn biobrandstoffen, elektriciteit en waterstof de belangrijkste opties, met veel onzekerheden over beschikbaarheid</a:t>
            </a:r>
          </a:p>
          <a:p>
            <a:endParaRPr lang="nl-NL" sz="1000" dirty="0" smtClean="0"/>
          </a:p>
          <a:p>
            <a:pPr lvl="1"/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Lage prijselasticiteit, grote concurrentie</a:t>
            </a:r>
          </a:p>
          <a:p>
            <a:pPr lvl="1"/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minder druk in de markt om te veranderen (i.t.t. stad)</a:t>
            </a:r>
          </a:p>
          <a:p>
            <a:pPr lvl="1"/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Technologie veelal nog niet marktrijp / markt wacht af</a:t>
            </a:r>
          </a:p>
          <a:p>
            <a:pPr lvl="1"/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Grote investeringen nodig, maar nog concurrerende technologieën?</a:t>
            </a:r>
          </a:p>
          <a:p>
            <a:endParaRPr lang="nl-NL" sz="1000" dirty="0"/>
          </a:p>
        </p:txBody>
      </p:sp>
    </p:spTree>
    <p:extLst>
      <p:ext uri="{BB962C8B-B14F-4D97-AF65-F5344CB8AC3E}">
        <p14:creationId xmlns:p14="http://schemas.microsoft.com/office/powerpoint/2010/main" val="21583828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49269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Aandeel dry bulk: 35%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We moeten het hier hebben van andere aandrijflijnen en brandstoffen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Logistieke maatregelen vormen bescheiden deel van opties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Alles is nodig om factor 6 te halen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17394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C697B52-4DA6-48B7-A4CC-CEB219D9B60C}"/>
              </a:ext>
            </a:extLst>
          </p:cNvPr>
          <p:cNvSpPr/>
          <p:nvPr userDrawn="1"/>
        </p:nvSpPr>
        <p:spPr>
          <a:xfrm>
            <a:off x="4915711" y="2963694"/>
            <a:ext cx="3774326" cy="8171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9" name="Groep 8"/>
          <p:cNvGrpSpPr/>
          <p:nvPr userDrawn="1"/>
        </p:nvGrpSpPr>
        <p:grpSpPr>
          <a:xfrm>
            <a:off x="713399" y="1344920"/>
            <a:ext cx="58382" cy="2033280"/>
            <a:chOff x="713399" y="1344920"/>
            <a:chExt cx="58382" cy="2033280"/>
          </a:xfrm>
        </p:grpSpPr>
        <p:pic>
          <p:nvPicPr>
            <p:cNvPr id="5" name="Afbeelding 4" descr="timeline_pijl_wi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399" y="1344920"/>
              <a:ext cx="58382" cy="213591"/>
            </a:xfrm>
            <a:prstGeom prst="rect">
              <a:avLst/>
            </a:prstGeom>
          </p:spPr>
        </p:pic>
        <p:cxnSp>
          <p:nvCxnSpPr>
            <p:cNvPr id="6" name="Rechte verbindingslijn 5"/>
            <p:cNvCxnSpPr/>
            <p:nvPr/>
          </p:nvCxnSpPr>
          <p:spPr>
            <a:xfrm flipV="1">
              <a:off x="728639" y="1651000"/>
              <a:ext cx="0" cy="1727200"/>
            </a:xfrm>
            <a:prstGeom prst="line">
              <a:avLst/>
            </a:prstGeom>
            <a:ln w="63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 1"/>
          <p:cNvSpPr>
            <a:spLocks noGrp="1"/>
          </p:cNvSpPr>
          <p:nvPr userDrawn="1">
            <p:ph type="ctrTitle"/>
          </p:nvPr>
        </p:nvSpPr>
        <p:spPr>
          <a:xfrm>
            <a:off x="905741" y="1212851"/>
            <a:ext cx="7065818" cy="1316038"/>
          </a:xfrm>
          <a:prstGeom prst="rect">
            <a:avLst/>
          </a:prstGeom>
        </p:spPr>
        <p:txBody>
          <a:bodyPr/>
          <a:lstStyle>
            <a:lvl1pPr>
              <a:defRPr sz="3000" b="0" spc="0"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style</a:t>
            </a:r>
            <a:endParaRPr lang="nl-NL" dirty="0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9144000" cy="540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4604400"/>
            <a:ext cx="9144000" cy="540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2545"/>
            <a:ext cx="9144000" cy="386230"/>
          </a:xfrm>
          <a:prstGeom prst="rect">
            <a:avLst/>
          </a:prstGeom>
        </p:spPr>
      </p:pic>
      <p:pic>
        <p:nvPicPr>
          <p:cNvPr id="10" name="Afbeelding 2">
            <a:extLst>
              <a:ext uri="{FF2B5EF4-FFF2-40B4-BE49-F238E27FC236}">
                <a16:creationId xmlns:a16="http://schemas.microsoft.com/office/drawing/2014/main" id="{E0B1DB43-8718-4658-A73E-112C045B5E3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149" y="3206713"/>
            <a:ext cx="788212" cy="421800"/>
          </a:xfrm>
          <a:prstGeom prst="rect">
            <a:avLst/>
          </a:prstGeom>
        </p:spPr>
      </p:pic>
      <p:pic>
        <p:nvPicPr>
          <p:cNvPr id="11" name="Picture 10" descr="Afbeeldingsresultaat voor connekt">
            <a:extLst>
              <a:ext uri="{FF2B5EF4-FFF2-40B4-BE49-F238E27FC236}">
                <a16:creationId xmlns:a16="http://schemas.microsoft.com/office/drawing/2014/main" id="{4FA116B5-89AB-4074-B235-85460A8B09B6}"/>
              </a:ext>
            </a:extLst>
          </p:cNvPr>
          <p:cNvPicPr/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8659" y="3279021"/>
            <a:ext cx="668736" cy="277185"/>
          </a:xfrm>
          <a:prstGeom prst="rect">
            <a:avLst/>
          </a:prstGeom>
          <a:noFill/>
          <a:extLst/>
        </p:spPr>
      </p:pic>
      <p:pic>
        <p:nvPicPr>
          <p:cNvPr id="12" name="Picture 22" descr="Afbeeldingsresultaat voor tno">
            <a:extLst>
              <a:ext uri="{FF2B5EF4-FFF2-40B4-BE49-F238E27FC236}">
                <a16:creationId xmlns:a16="http://schemas.microsoft.com/office/drawing/2014/main" id="{08551D62-D288-4EC0-AC8F-11E04D3E7DE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399" b="7825"/>
          <a:stretch/>
        </p:blipFill>
        <p:spPr bwMode="auto">
          <a:xfrm>
            <a:off x="6057564" y="3278465"/>
            <a:ext cx="1389415" cy="27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12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case_blac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66" y="1344920"/>
            <a:ext cx="57847" cy="213591"/>
          </a:xfrm>
          <a:prstGeom prst="rect">
            <a:avLst/>
          </a:prstGeom>
        </p:spPr>
      </p:pic>
      <p:cxnSp>
        <p:nvCxnSpPr>
          <p:cNvPr id="5" name="Rechte verbindingslijn 4"/>
          <p:cNvCxnSpPr/>
          <p:nvPr userDrawn="1"/>
        </p:nvCxnSpPr>
        <p:spPr>
          <a:xfrm flipV="1">
            <a:off x="728639" y="1651000"/>
            <a:ext cx="0" cy="172720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05741" y="1212851"/>
            <a:ext cx="7065818" cy="1316038"/>
          </a:xfrm>
          <a:prstGeom prst="rect">
            <a:avLst/>
          </a:prstGeom>
        </p:spPr>
        <p:txBody>
          <a:bodyPr/>
          <a:lstStyle>
            <a:lvl1pPr>
              <a:defRPr sz="3000" b="0" spc="0" baseline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r>
              <a:rPr lang="nl-NL"/>
              <a:t>Click to edit Master title style</a:t>
            </a:r>
            <a:endParaRPr lang="nl-NL" dirty="0"/>
          </a:p>
        </p:txBody>
      </p:sp>
      <p:sp>
        <p:nvSpPr>
          <p:cNvPr id="6" name="Rechthoek 5"/>
          <p:cNvSpPr/>
          <p:nvPr userDrawn="1"/>
        </p:nvSpPr>
        <p:spPr>
          <a:xfrm>
            <a:off x="0" y="0"/>
            <a:ext cx="9144000" cy="540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" name="Rechthoek 6"/>
          <p:cNvSpPr/>
          <p:nvPr userDrawn="1"/>
        </p:nvSpPr>
        <p:spPr>
          <a:xfrm>
            <a:off x="0" y="4604400"/>
            <a:ext cx="9144000" cy="540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3479395"/>
            <a:ext cx="9143993" cy="115869"/>
          </a:xfrm>
          <a:prstGeom prst="rect">
            <a:avLst/>
          </a:prstGeom>
        </p:spPr>
      </p:pic>
      <p:sp>
        <p:nvSpPr>
          <p:cNvPr id="9" name="Tijdelijke aanduiding voor afbeelding 8"/>
          <p:cNvSpPr>
            <a:spLocks noGrp="1"/>
          </p:cNvSpPr>
          <p:nvPr>
            <p:ph type="pic" sz="quarter" idx="10"/>
          </p:nvPr>
        </p:nvSpPr>
        <p:spPr>
          <a:xfrm>
            <a:off x="8676000" y="4932001"/>
            <a:ext cx="69230" cy="14399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0749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case_Targe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/>
          <p:cNvSpPr/>
          <p:nvPr userDrawn="1"/>
        </p:nvSpPr>
        <p:spPr>
          <a:xfrm>
            <a:off x="0" y="4873481"/>
            <a:ext cx="9144000" cy="2709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263"/>
          <a:stretch/>
        </p:blipFill>
        <p:spPr>
          <a:xfrm>
            <a:off x="-1" y="-3117"/>
            <a:ext cx="9144000" cy="168586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4800" y="900000"/>
            <a:ext cx="8229600" cy="720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Click to edit Master title style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9501B-970B-4D5B-8A94-9A87DC4C88AA}" type="datetimeFigureOut">
              <a:rPr lang="nl-NL" smtClean="0"/>
              <a:pPr/>
              <a:t>16-10-2018</a:t>
            </a:fld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Annual Outlook Hinterland and Continental Freight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B602-CD3E-AC41-8242-DD367490E7D3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423863" y="1682750"/>
            <a:ext cx="8301037" cy="3184525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11" name="Tijdelijke aanduiding voor afbeelding 8"/>
          <p:cNvSpPr>
            <a:spLocks noGrp="1"/>
          </p:cNvSpPr>
          <p:nvPr>
            <p:ph type="pic" sz="quarter" idx="14"/>
          </p:nvPr>
        </p:nvSpPr>
        <p:spPr>
          <a:xfrm>
            <a:off x="8778410" y="4910400"/>
            <a:ext cx="69230" cy="14399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Click icon to add picture</a:t>
            </a:r>
            <a:endParaRPr lang="nl-NL" dirty="0"/>
          </a:p>
        </p:txBody>
      </p:sp>
      <p:sp>
        <p:nvSpPr>
          <p:cNvPr id="3" name="Rechthoek 2"/>
          <p:cNvSpPr/>
          <p:nvPr userDrawn="1"/>
        </p:nvSpPr>
        <p:spPr>
          <a:xfrm>
            <a:off x="-7200" y="1682750"/>
            <a:ext cx="9158400" cy="3190731"/>
          </a:xfrm>
          <a:prstGeom prst="rect">
            <a:avLst/>
          </a:prstGeom>
          <a:noFill/>
          <a:ln w="0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3" name="Afbeelding 2">
            <a:extLst>
              <a:ext uri="{FF2B5EF4-FFF2-40B4-BE49-F238E27FC236}">
                <a16:creationId xmlns:a16="http://schemas.microsoft.com/office/drawing/2014/main" id="{24BFEB85-AF10-4911-BCBA-C53075A4C9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861" y="107100"/>
            <a:ext cx="788212" cy="421800"/>
          </a:xfrm>
          <a:prstGeom prst="rect">
            <a:avLst/>
          </a:prstGeom>
        </p:spPr>
      </p:pic>
      <p:pic>
        <p:nvPicPr>
          <p:cNvPr id="14" name="Picture 13" descr="Afbeeldingsresultaat voor connekt">
            <a:extLst>
              <a:ext uri="{FF2B5EF4-FFF2-40B4-BE49-F238E27FC236}">
                <a16:creationId xmlns:a16="http://schemas.microsoft.com/office/drawing/2014/main" id="{9A9C390E-4913-4632-82E1-BCFD5E259769}"/>
              </a:ext>
            </a:extLst>
          </p:cNvPr>
          <p:cNvPicPr/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005" y="179408"/>
            <a:ext cx="668736" cy="277185"/>
          </a:xfrm>
          <a:prstGeom prst="rect">
            <a:avLst/>
          </a:prstGeom>
          <a:noFill/>
          <a:extLst/>
        </p:spPr>
      </p:pic>
      <p:pic>
        <p:nvPicPr>
          <p:cNvPr id="15" name="Picture 22" descr="Afbeeldingsresultaat voor tno">
            <a:extLst>
              <a:ext uri="{FF2B5EF4-FFF2-40B4-BE49-F238E27FC236}">
                <a16:creationId xmlns:a16="http://schemas.microsoft.com/office/drawing/2014/main" id="{2B8241ED-2972-45E3-806F-D7F98940174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67" b="7825"/>
          <a:stretch/>
        </p:blipFill>
        <p:spPr bwMode="auto">
          <a:xfrm>
            <a:off x="1044431" y="178852"/>
            <a:ext cx="638740" cy="27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53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case Navigation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Afbeelding 7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18"/>
            <a:ext cx="9143999" cy="5149735"/>
          </a:xfrm>
          <a:prstGeom prst="rect">
            <a:avLst/>
          </a:prstGeom>
        </p:spPr>
      </p:pic>
      <p:sp>
        <p:nvSpPr>
          <p:cNvPr id="5" name="Rechthoek 4"/>
          <p:cNvSpPr/>
          <p:nvPr userDrawn="1"/>
        </p:nvSpPr>
        <p:spPr>
          <a:xfrm>
            <a:off x="413305" y="819927"/>
            <a:ext cx="1194116" cy="117976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723" y="896184"/>
            <a:ext cx="30314" cy="110356"/>
          </a:xfrm>
          <a:prstGeom prst="rect">
            <a:avLst/>
          </a:prstGeom>
        </p:spPr>
      </p:pic>
      <p:sp>
        <p:nvSpPr>
          <p:cNvPr id="155" name="Tijdelijke aanduiding voor dianummer 5"/>
          <p:cNvSpPr>
            <a:spLocks noGrp="1"/>
          </p:cNvSpPr>
          <p:nvPr userDrawn="1">
            <p:ph type="sldNum" sz="quarter" idx="4"/>
          </p:nvPr>
        </p:nvSpPr>
        <p:spPr>
          <a:xfrm>
            <a:off x="423136" y="4867994"/>
            <a:ext cx="271098" cy="16899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55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CD44126-CD28-6A41-8849-1FDC38168F7B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58" name="Tijdelijke aanduiding voor afbeelding 157"/>
          <p:cNvSpPr>
            <a:spLocks noGrp="1"/>
          </p:cNvSpPr>
          <p:nvPr>
            <p:ph type="pic" sz="quarter" idx="10"/>
          </p:nvPr>
        </p:nvSpPr>
        <p:spPr>
          <a:xfrm>
            <a:off x="491373" y="1365250"/>
            <a:ext cx="1040400" cy="563563"/>
          </a:xfrm>
        </p:spPr>
        <p:txBody>
          <a:bodyPr/>
          <a:lstStyle>
            <a:lvl1pPr marL="0" indent="0">
              <a:buFont typeface="Arial"/>
              <a:buNone/>
              <a:defRPr sz="550"/>
            </a:lvl1pPr>
          </a:lstStyle>
          <a:p>
            <a:r>
              <a:rPr lang="nl-NL"/>
              <a:t>Click icon to add picture</a:t>
            </a:r>
            <a:endParaRPr lang="nl-NL" dirty="0"/>
          </a:p>
        </p:txBody>
      </p:sp>
      <p:sp>
        <p:nvSpPr>
          <p:cNvPr id="160" name="Tijdelijke aanduiding voor tekst 159"/>
          <p:cNvSpPr>
            <a:spLocks noGrp="1"/>
          </p:cNvSpPr>
          <p:nvPr>
            <p:ph type="body" sz="quarter" idx="11" hasCustomPrompt="1"/>
          </p:nvPr>
        </p:nvSpPr>
        <p:spPr>
          <a:xfrm>
            <a:off x="492125" y="877135"/>
            <a:ext cx="1000125" cy="456366"/>
          </a:xfrm>
        </p:spPr>
        <p:txBody>
          <a:bodyPr/>
          <a:lstStyle>
            <a:lvl1pPr marL="0" indent="0">
              <a:buFont typeface="Arial"/>
              <a:buNone/>
              <a:defRPr sz="900" b="1" cap="all">
                <a:solidFill>
                  <a:schemeClr val="tx2"/>
                </a:solidFill>
                <a:latin typeface="+mj-lt"/>
              </a:defRPr>
            </a:lvl1pPr>
            <a:lvl2pPr marL="361950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50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300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800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Klik om titel aan te passen</a:t>
            </a:r>
          </a:p>
        </p:txBody>
      </p:sp>
      <p:sp>
        <p:nvSpPr>
          <p:cNvPr id="161" name="Rechthoek 160"/>
          <p:cNvSpPr/>
          <p:nvPr userDrawn="1"/>
        </p:nvSpPr>
        <p:spPr>
          <a:xfrm>
            <a:off x="7535465" y="819927"/>
            <a:ext cx="1194116" cy="117976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62" name="Afbeelding 16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058" y="896184"/>
            <a:ext cx="30314" cy="110356"/>
          </a:xfrm>
          <a:prstGeom prst="rect">
            <a:avLst/>
          </a:prstGeom>
        </p:spPr>
      </p:pic>
      <p:sp>
        <p:nvSpPr>
          <p:cNvPr id="163" name="Tijdelijke aanduiding voor afbeelding 157"/>
          <p:cNvSpPr>
            <a:spLocks noGrp="1"/>
          </p:cNvSpPr>
          <p:nvPr>
            <p:ph type="pic" sz="quarter" idx="12"/>
          </p:nvPr>
        </p:nvSpPr>
        <p:spPr>
          <a:xfrm>
            <a:off x="7616708" y="1365250"/>
            <a:ext cx="1040400" cy="563563"/>
          </a:xfrm>
        </p:spPr>
        <p:txBody>
          <a:bodyPr/>
          <a:lstStyle>
            <a:lvl1pPr marL="0" indent="0">
              <a:buFont typeface="Arial"/>
              <a:buNone/>
              <a:defRPr sz="550"/>
            </a:lvl1pPr>
          </a:lstStyle>
          <a:p>
            <a:r>
              <a:rPr lang="nl-NL"/>
              <a:t>Click icon to add picture</a:t>
            </a:r>
            <a:endParaRPr lang="nl-NL" dirty="0"/>
          </a:p>
        </p:txBody>
      </p:sp>
      <p:sp>
        <p:nvSpPr>
          <p:cNvPr id="164" name="Tijdelijke aanduiding voor tekst 159"/>
          <p:cNvSpPr>
            <a:spLocks noGrp="1"/>
          </p:cNvSpPr>
          <p:nvPr>
            <p:ph type="body" sz="quarter" idx="13" hasCustomPrompt="1"/>
          </p:nvPr>
        </p:nvSpPr>
        <p:spPr>
          <a:xfrm>
            <a:off x="7617460" y="877135"/>
            <a:ext cx="1000125" cy="456366"/>
          </a:xfrm>
        </p:spPr>
        <p:txBody>
          <a:bodyPr/>
          <a:lstStyle>
            <a:lvl1pPr marL="0" indent="0">
              <a:buFont typeface="Arial"/>
              <a:buNone/>
              <a:defRPr sz="900" b="1" cap="all">
                <a:solidFill>
                  <a:schemeClr val="tx2"/>
                </a:solidFill>
                <a:latin typeface="+mj-lt"/>
              </a:defRPr>
            </a:lvl1pPr>
            <a:lvl2pPr marL="361950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50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300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800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Klik om titel aan te passen</a:t>
            </a:r>
          </a:p>
        </p:txBody>
      </p:sp>
      <p:sp>
        <p:nvSpPr>
          <p:cNvPr id="165" name="Rechthoek 164"/>
          <p:cNvSpPr/>
          <p:nvPr userDrawn="1"/>
        </p:nvSpPr>
        <p:spPr>
          <a:xfrm>
            <a:off x="1837737" y="819927"/>
            <a:ext cx="1194116" cy="117976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66" name="Afbeelding 16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123" y="896184"/>
            <a:ext cx="30314" cy="110356"/>
          </a:xfrm>
          <a:prstGeom prst="rect">
            <a:avLst/>
          </a:prstGeom>
        </p:spPr>
      </p:pic>
      <p:sp>
        <p:nvSpPr>
          <p:cNvPr id="167" name="Tijdelijke aanduiding voor afbeelding 157"/>
          <p:cNvSpPr>
            <a:spLocks noGrp="1"/>
          </p:cNvSpPr>
          <p:nvPr>
            <p:ph type="pic" sz="quarter" idx="14"/>
          </p:nvPr>
        </p:nvSpPr>
        <p:spPr>
          <a:xfrm>
            <a:off x="1913773" y="1365250"/>
            <a:ext cx="1040400" cy="563563"/>
          </a:xfrm>
        </p:spPr>
        <p:txBody>
          <a:bodyPr/>
          <a:lstStyle>
            <a:lvl1pPr marL="0" indent="0">
              <a:buFont typeface="Arial"/>
              <a:buNone/>
              <a:defRPr sz="550"/>
            </a:lvl1pPr>
          </a:lstStyle>
          <a:p>
            <a:r>
              <a:rPr lang="nl-NL"/>
              <a:t>Click icon to add picture</a:t>
            </a:r>
            <a:endParaRPr lang="nl-NL" dirty="0"/>
          </a:p>
        </p:txBody>
      </p:sp>
      <p:sp>
        <p:nvSpPr>
          <p:cNvPr id="168" name="Tijdelijke aanduiding voor tekst 159"/>
          <p:cNvSpPr>
            <a:spLocks noGrp="1"/>
          </p:cNvSpPr>
          <p:nvPr>
            <p:ph type="body" sz="quarter" idx="15" hasCustomPrompt="1"/>
          </p:nvPr>
        </p:nvSpPr>
        <p:spPr>
          <a:xfrm>
            <a:off x="1914525" y="877135"/>
            <a:ext cx="1000125" cy="456366"/>
          </a:xfrm>
        </p:spPr>
        <p:txBody>
          <a:bodyPr/>
          <a:lstStyle>
            <a:lvl1pPr marL="0" indent="0">
              <a:buFont typeface="Arial"/>
              <a:buNone/>
              <a:defRPr sz="900" b="1" cap="all">
                <a:solidFill>
                  <a:schemeClr val="tx2"/>
                </a:solidFill>
                <a:latin typeface="+mj-lt"/>
              </a:defRPr>
            </a:lvl1pPr>
            <a:lvl2pPr marL="361950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50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300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800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Klik om titel aan te passen</a:t>
            </a:r>
          </a:p>
        </p:txBody>
      </p:sp>
      <p:sp>
        <p:nvSpPr>
          <p:cNvPr id="169" name="Rechthoek 168"/>
          <p:cNvSpPr/>
          <p:nvPr userDrawn="1"/>
        </p:nvSpPr>
        <p:spPr>
          <a:xfrm>
            <a:off x="3262169" y="819927"/>
            <a:ext cx="1194116" cy="117976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70" name="Afbeelding 16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839" y="896184"/>
            <a:ext cx="30314" cy="110356"/>
          </a:xfrm>
          <a:prstGeom prst="rect">
            <a:avLst/>
          </a:prstGeom>
        </p:spPr>
      </p:pic>
      <p:sp>
        <p:nvSpPr>
          <p:cNvPr id="171" name="Tijdelijke aanduiding voor afbeelding 157"/>
          <p:cNvSpPr>
            <a:spLocks noGrp="1"/>
          </p:cNvSpPr>
          <p:nvPr>
            <p:ph type="pic" sz="quarter" idx="16"/>
          </p:nvPr>
        </p:nvSpPr>
        <p:spPr>
          <a:xfrm>
            <a:off x="3336489" y="1365250"/>
            <a:ext cx="1040400" cy="563563"/>
          </a:xfrm>
        </p:spPr>
        <p:txBody>
          <a:bodyPr/>
          <a:lstStyle>
            <a:lvl1pPr marL="0" indent="0">
              <a:buFont typeface="Arial"/>
              <a:buNone/>
              <a:defRPr sz="550"/>
            </a:lvl1pPr>
          </a:lstStyle>
          <a:p>
            <a:r>
              <a:rPr lang="nl-NL"/>
              <a:t>Click icon to add picture</a:t>
            </a:r>
            <a:endParaRPr lang="nl-NL" dirty="0"/>
          </a:p>
        </p:txBody>
      </p:sp>
      <p:sp>
        <p:nvSpPr>
          <p:cNvPr id="172" name="Tijdelijke aanduiding voor tekst 159"/>
          <p:cNvSpPr>
            <a:spLocks noGrp="1"/>
          </p:cNvSpPr>
          <p:nvPr>
            <p:ph type="body" sz="quarter" idx="17" hasCustomPrompt="1"/>
          </p:nvPr>
        </p:nvSpPr>
        <p:spPr>
          <a:xfrm>
            <a:off x="3337241" y="877135"/>
            <a:ext cx="1000125" cy="456366"/>
          </a:xfrm>
        </p:spPr>
        <p:txBody>
          <a:bodyPr/>
          <a:lstStyle>
            <a:lvl1pPr marL="0" indent="0">
              <a:buFont typeface="Arial"/>
              <a:buNone/>
              <a:defRPr sz="900" b="1" cap="all">
                <a:solidFill>
                  <a:schemeClr val="tx2"/>
                </a:solidFill>
                <a:latin typeface="+mj-lt"/>
              </a:defRPr>
            </a:lvl1pPr>
            <a:lvl2pPr marL="361950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50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300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800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Klik om titel aan te passen</a:t>
            </a:r>
          </a:p>
        </p:txBody>
      </p:sp>
      <p:sp>
        <p:nvSpPr>
          <p:cNvPr id="173" name="Rechthoek 172"/>
          <p:cNvSpPr/>
          <p:nvPr userDrawn="1"/>
        </p:nvSpPr>
        <p:spPr>
          <a:xfrm>
            <a:off x="4686601" y="819927"/>
            <a:ext cx="1194116" cy="117976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74" name="Afbeelding 17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463" y="896184"/>
            <a:ext cx="30314" cy="110356"/>
          </a:xfrm>
          <a:prstGeom prst="rect">
            <a:avLst/>
          </a:prstGeom>
        </p:spPr>
      </p:pic>
      <p:sp>
        <p:nvSpPr>
          <p:cNvPr id="175" name="Tijdelijke aanduiding voor afbeelding 157"/>
          <p:cNvSpPr>
            <a:spLocks noGrp="1"/>
          </p:cNvSpPr>
          <p:nvPr>
            <p:ph type="pic" sz="quarter" idx="18"/>
          </p:nvPr>
        </p:nvSpPr>
        <p:spPr>
          <a:xfrm>
            <a:off x="4761113" y="1365250"/>
            <a:ext cx="1040400" cy="563563"/>
          </a:xfrm>
        </p:spPr>
        <p:txBody>
          <a:bodyPr/>
          <a:lstStyle>
            <a:lvl1pPr marL="0" indent="0">
              <a:buFont typeface="Arial"/>
              <a:buNone/>
              <a:defRPr sz="550"/>
            </a:lvl1pPr>
          </a:lstStyle>
          <a:p>
            <a:r>
              <a:rPr lang="nl-NL"/>
              <a:t>Click icon to add picture</a:t>
            </a:r>
            <a:endParaRPr lang="nl-NL" dirty="0"/>
          </a:p>
        </p:txBody>
      </p:sp>
      <p:sp>
        <p:nvSpPr>
          <p:cNvPr id="176" name="Tijdelijke aanduiding voor tekst 159"/>
          <p:cNvSpPr>
            <a:spLocks noGrp="1"/>
          </p:cNvSpPr>
          <p:nvPr>
            <p:ph type="body" sz="quarter" idx="19" hasCustomPrompt="1"/>
          </p:nvPr>
        </p:nvSpPr>
        <p:spPr>
          <a:xfrm>
            <a:off x="4761865" y="877135"/>
            <a:ext cx="1000125" cy="456366"/>
          </a:xfrm>
        </p:spPr>
        <p:txBody>
          <a:bodyPr/>
          <a:lstStyle>
            <a:lvl1pPr marL="0" indent="0">
              <a:buFont typeface="Arial"/>
              <a:buNone/>
              <a:defRPr sz="900" b="1" cap="all">
                <a:solidFill>
                  <a:schemeClr val="tx2"/>
                </a:solidFill>
                <a:latin typeface="+mj-lt"/>
              </a:defRPr>
            </a:lvl1pPr>
            <a:lvl2pPr marL="361950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50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300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800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Klik om titel aan te passen</a:t>
            </a:r>
          </a:p>
        </p:txBody>
      </p:sp>
      <p:sp>
        <p:nvSpPr>
          <p:cNvPr id="177" name="Rechthoek 176"/>
          <p:cNvSpPr/>
          <p:nvPr userDrawn="1"/>
        </p:nvSpPr>
        <p:spPr>
          <a:xfrm>
            <a:off x="6111033" y="819927"/>
            <a:ext cx="1194116" cy="117976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78" name="Afbeelding 17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133" y="896184"/>
            <a:ext cx="30314" cy="110356"/>
          </a:xfrm>
          <a:prstGeom prst="rect">
            <a:avLst/>
          </a:prstGeom>
        </p:spPr>
      </p:pic>
      <p:sp>
        <p:nvSpPr>
          <p:cNvPr id="179" name="Tijdelijke aanduiding voor afbeelding 157"/>
          <p:cNvSpPr>
            <a:spLocks noGrp="1"/>
          </p:cNvSpPr>
          <p:nvPr>
            <p:ph type="pic" sz="quarter" idx="20"/>
          </p:nvPr>
        </p:nvSpPr>
        <p:spPr>
          <a:xfrm>
            <a:off x="6184783" y="1365250"/>
            <a:ext cx="1040400" cy="563563"/>
          </a:xfrm>
        </p:spPr>
        <p:txBody>
          <a:bodyPr/>
          <a:lstStyle>
            <a:lvl1pPr marL="0" indent="0">
              <a:buFont typeface="Arial"/>
              <a:buNone/>
              <a:defRPr sz="550"/>
            </a:lvl1pPr>
          </a:lstStyle>
          <a:p>
            <a:r>
              <a:rPr lang="nl-NL"/>
              <a:t>Click icon to add picture</a:t>
            </a:r>
            <a:endParaRPr lang="nl-NL" dirty="0"/>
          </a:p>
        </p:txBody>
      </p:sp>
      <p:sp>
        <p:nvSpPr>
          <p:cNvPr id="180" name="Tijdelijke aanduiding voor tekst 159"/>
          <p:cNvSpPr>
            <a:spLocks noGrp="1"/>
          </p:cNvSpPr>
          <p:nvPr>
            <p:ph type="body" sz="quarter" idx="21" hasCustomPrompt="1"/>
          </p:nvPr>
        </p:nvSpPr>
        <p:spPr>
          <a:xfrm>
            <a:off x="6185535" y="877135"/>
            <a:ext cx="1000125" cy="456366"/>
          </a:xfrm>
        </p:spPr>
        <p:txBody>
          <a:bodyPr/>
          <a:lstStyle>
            <a:lvl1pPr marL="0" indent="0">
              <a:buFont typeface="Arial"/>
              <a:buNone/>
              <a:defRPr sz="900" b="1" cap="all">
                <a:solidFill>
                  <a:schemeClr val="tx2"/>
                </a:solidFill>
                <a:latin typeface="+mj-lt"/>
              </a:defRPr>
            </a:lvl1pPr>
            <a:lvl2pPr marL="361950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50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300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800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Klik om titel aan te passen</a:t>
            </a:r>
          </a:p>
        </p:txBody>
      </p:sp>
      <p:sp>
        <p:nvSpPr>
          <p:cNvPr id="181" name="Rechthoek 180"/>
          <p:cNvSpPr/>
          <p:nvPr userDrawn="1"/>
        </p:nvSpPr>
        <p:spPr>
          <a:xfrm>
            <a:off x="413305" y="2182813"/>
            <a:ext cx="1194116" cy="117976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82" name="Afbeelding 18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723" y="2259070"/>
            <a:ext cx="30314" cy="110356"/>
          </a:xfrm>
          <a:prstGeom prst="rect">
            <a:avLst/>
          </a:prstGeom>
        </p:spPr>
      </p:pic>
      <p:sp>
        <p:nvSpPr>
          <p:cNvPr id="183" name="Tijdelijke aanduiding voor afbeelding 157"/>
          <p:cNvSpPr>
            <a:spLocks noGrp="1"/>
          </p:cNvSpPr>
          <p:nvPr>
            <p:ph type="pic" sz="quarter" idx="22"/>
          </p:nvPr>
        </p:nvSpPr>
        <p:spPr>
          <a:xfrm>
            <a:off x="491373" y="2728136"/>
            <a:ext cx="1040400" cy="563563"/>
          </a:xfrm>
        </p:spPr>
        <p:txBody>
          <a:bodyPr/>
          <a:lstStyle>
            <a:lvl1pPr marL="0" indent="0">
              <a:buFont typeface="Arial"/>
              <a:buNone/>
              <a:defRPr sz="550"/>
            </a:lvl1pPr>
          </a:lstStyle>
          <a:p>
            <a:r>
              <a:rPr lang="nl-NL"/>
              <a:t>Click icon to add picture</a:t>
            </a:r>
            <a:endParaRPr lang="nl-NL" dirty="0"/>
          </a:p>
        </p:txBody>
      </p:sp>
      <p:sp>
        <p:nvSpPr>
          <p:cNvPr id="184" name="Tijdelijke aanduiding voor tekst 159"/>
          <p:cNvSpPr>
            <a:spLocks noGrp="1"/>
          </p:cNvSpPr>
          <p:nvPr>
            <p:ph type="body" sz="quarter" idx="23" hasCustomPrompt="1"/>
          </p:nvPr>
        </p:nvSpPr>
        <p:spPr>
          <a:xfrm>
            <a:off x="492125" y="2240021"/>
            <a:ext cx="1000125" cy="456366"/>
          </a:xfrm>
        </p:spPr>
        <p:txBody>
          <a:bodyPr/>
          <a:lstStyle>
            <a:lvl1pPr marL="0" indent="0">
              <a:buFont typeface="Arial"/>
              <a:buNone/>
              <a:defRPr sz="900" b="1" cap="all">
                <a:solidFill>
                  <a:schemeClr val="tx2"/>
                </a:solidFill>
                <a:latin typeface="+mj-lt"/>
              </a:defRPr>
            </a:lvl1pPr>
            <a:lvl2pPr marL="361950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50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300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800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Klik om titel aan te passen</a:t>
            </a:r>
          </a:p>
        </p:txBody>
      </p:sp>
      <p:sp>
        <p:nvSpPr>
          <p:cNvPr id="185" name="Rechthoek 184"/>
          <p:cNvSpPr/>
          <p:nvPr userDrawn="1"/>
        </p:nvSpPr>
        <p:spPr>
          <a:xfrm>
            <a:off x="7535465" y="2182813"/>
            <a:ext cx="1194116" cy="117976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86" name="Afbeelding 18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058" y="2259070"/>
            <a:ext cx="30314" cy="110356"/>
          </a:xfrm>
          <a:prstGeom prst="rect">
            <a:avLst/>
          </a:prstGeom>
        </p:spPr>
      </p:pic>
      <p:sp>
        <p:nvSpPr>
          <p:cNvPr id="187" name="Tijdelijke aanduiding voor afbeelding 157"/>
          <p:cNvSpPr>
            <a:spLocks noGrp="1"/>
          </p:cNvSpPr>
          <p:nvPr>
            <p:ph type="pic" sz="quarter" idx="24"/>
          </p:nvPr>
        </p:nvSpPr>
        <p:spPr>
          <a:xfrm>
            <a:off x="7616708" y="2728136"/>
            <a:ext cx="1040400" cy="563563"/>
          </a:xfrm>
        </p:spPr>
        <p:txBody>
          <a:bodyPr/>
          <a:lstStyle>
            <a:lvl1pPr marL="0" indent="0">
              <a:buFont typeface="Arial"/>
              <a:buNone/>
              <a:defRPr sz="550"/>
            </a:lvl1pPr>
          </a:lstStyle>
          <a:p>
            <a:r>
              <a:rPr lang="nl-NL"/>
              <a:t>Click icon to add picture</a:t>
            </a:r>
            <a:endParaRPr lang="nl-NL" dirty="0"/>
          </a:p>
        </p:txBody>
      </p:sp>
      <p:sp>
        <p:nvSpPr>
          <p:cNvPr id="188" name="Tijdelijke aanduiding voor tekst 159"/>
          <p:cNvSpPr>
            <a:spLocks noGrp="1"/>
          </p:cNvSpPr>
          <p:nvPr>
            <p:ph type="body" sz="quarter" idx="25" hasCustomPrompt="1"/>
          </p:nvPr>
        </p:nvSpPr>
        <p:spPr>
          <a:xfrm>
            <a:off x="7617460" y="2240021"/>
            <a:ext cx="1000125" cy="456366"/>
          </a:xfrm>
        </p:spPr>
        <p:txBody>
          <a:bodyPr/>
          <a:lstStyle>
            <a:lvl1pPr marL="0" indent="0">
              <a:buFont typeface="Arial"/>
              <a:buNone/>
              <a:defRPr sz="900" b="1" cap="all">
                <a:solidFill>
                  <a:schemeClr val="tx2"/>
                </a:solidFill>
                <a:latin typeface="+mj-lt"/>
              </a:defRPr>
            </a:lvl1pPr>
            <a:lvl2pPr marL="361950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50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300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800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Klik om titel aan te passen</a:t>
            </a:r>
          </a:p>
        </p:txBody>
      </p:sp>
      <p:sp>
        <p:nvSpPr>
          <p:cNvPr id="189" name="Rechthoek 188"/>
          <p:cNvSpPr/>
          <p:nvPr userDrawn="1"/>
        </p:nvSpPr>
        <p:spPr>
          <a:xfrm>
            <a:off x="1837737" y="2182813"/>
            <a:ext cx="1194116" cy="117976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90" name="Afbeelding 18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123" y="2259070"/>
            <a:ext cx="30314" cy="110356"/>
          </a:xfrm>
          <a:prstGeom prst="rect">
            <a:avLst/>
          </a:prstGeom>
        </p:spPr>
      </p:pic>
      <p:sp>
        <p:nvSpPr>
          <p:cNvPr id="191" name="Tijdelijke aanduiding voor afbeelding 157"/>
          <p:cNvSpPr>
            <a:spLocks noGrp="1"/>
          </p:cNvSpPr>
          <p:nvPr>
            <p:ph type="pic" sz="quarter" idx="26"/>
          </p:nvPr>
        </p:nvSpPr>
        <p:spPr>
          <a:xfrm>
            <a:off x="1913773" y="2728136"/>
            <a:ext cx="1040400" cy="563563"/>
          </a:xfrm>
        </p:spPr>
        <p:txBody>
          <a:bodyPr/>
          <a:lstStyle>
            <a:lvl1pPr marL="0" indent="0">
              <a:buFont typeface="Arial"/>
              <a:buNone/>
              <a:defRPr sz="550"/>
            </a:lvl1pPr>
          </a:lstStyle>
          <a:p>
            <a:r>
              <a:rPr lang="nl-NL"/>
              <a:t>Click icon to add picture</a:t>
            </a:r>
            <a:endParaRPr lang="nl-NL" dirty="0"/>
          </a:p>
        </p:txBody>
      </p:sp>
      <p:sp>
        <p:nvSpPr>
          <p:cNvPr id="192" name="Tijdelijke aanduiding voor tekst 159"/>
          <p:cNvSpPr>
            <a:spLocks noGrp="1"/>
          </p:cNvSpPr>
          <p:nvPr>
            <p:ph type="body" sz="quarter" idx="27" hasCustomPrompt="1"/>
          </p:nvPr>
        </p:nvSpPr>
        <p:spPr>
          <a:xfrm>
            <a:off x="1914525" y="2240021"/>
            <a:ext cx="1000125" cy="456366"/>
          </a:xfrm>
        </p:spPr>
        <p:txBody>
          <a:bodyPr/>
          <a:lstStyle>
            <a:lvl1pPr marL="0" indent="0">
              <a:buFont typeface="Arial"/>
              <a:buNone/>
              <a:defRPr sz="900" b="1" cap="all">
                <a:solidFill>
                  <a:schemeClr val="tx2"/>
                </a:solidFill>
                <a:latin typeface="+mj-lt"/>
              </a:defRPr>
            </a:lvl1pPr>
            <a:lvl2pPr marL="361950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50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300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800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Klik om titel aan te passen</a:t>
            </a:r>
          </a:p>
        </p:txBody>
      </p:sp>
      <p:sp>
        <p:nvSpPr>
          <p:cNvPr id="193" name="Rechthoek 192"/>
          <p:cNvSpPr/>
          <p:nvPr userDrawn="1"/>
        </p:nvSpPr>
        <p:spPr>
          <a:xfrm>
            <a:off x="3262169" y="2182813"/>
            <a:ext cx="1194116" cy="117976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94" name="Afbeelding 19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839" y="2259070"/>
            <a:ext cx="30314" cy="110356"/>
          </a:xfrm>
          <a:prstGeom prst="rect">
            <a:avLst/>
          </a:prstGeom>
        </p:spPr>
      </p:pic>
      <p:sp>
        <p:nvSpPr>
          <p:cNvPr id="195" name="Tijdelijke aanduiding voor afbeelding 157"/>
          <p:cNvSpPr>
            <a:spLocks noGrp="1"/>
          </p:cNvSpPr>
          <p:nvPr>
            <p:ph type="pic" sz="quarter" idx="28"/>
          </p:nvPr>
        </p:nvSpPr>
        <p:spPr>
          <a:xfrm>
            <a:off x="3336489" y="2728136"/>
            <a:ext cx="1040400" cy="563563"/>
          </a:xfrm>
        </p:spPr>
        <p:txBody>
          <a:bodyPr/>
          <a:lstStyle>
            <a:lvl1pPr marL="0" indent="0">
              <a:buFont typeface="Arial"/>
              <a:buNone/>
              <a:defRPr sz="550"/>
            </a:lvl1pPr>
          </a:lstStyle>
          <a:p>
            <a:r>
              <a:rPr lang="nl-NL"/>
              <a:t>Click icon to add picture</a:t>
            </a:r>
            <a:endParaRPr lang="nl-NL" dirty="0"/>
          </a:p>
        </p:txBody>
      </p:sp>
      <p:sp>
        <p:nvSpPr>
          <p:cNvPr id="196" name="Tijdelijke aanduiding voor tekst 159"/>
          <p:cNvSpPr>
            <a:spLocks noGrp="1"/>
          </p:cNvSpPr>
          <p:nvPr>
            <p:ph type="body" sz="quarter" idx="29" hasCustomPrompt="1"/>
          </p:nvPr>
        </p:nvSpPr>
        <p:spPr>
          <a:xfrm>
            <a:off x="3337241" y="2240021"/>
            <a:ext cx="1000125" cy="456366"/>
          </a:xfrm>
        </p:spPr>
        <p:txBody>
          <a:bodyPr/>
          <a:lstStyle>
            <a:lvl1pPr marL="0" indent="0">
              <a:buFont typeface="Arial"/>
              <a:buNone/>
              <a:defRPr sz="900" b="1" cap="all">
                <a:solidFill>
                  <a:schemeClr val="tx2"/>
                </a:solidFill>
                <a:latin typeface="+mj-lt"/>
              </a:defRPr>
            </a:lvl1pPr>
            <a:lvl2pPr marL="361950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50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300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800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Klik om titel aan te passen</a:t>
            </a:r>
          </a:p>
        </p:txBody>
      </p:sp>
      <p:sp>
        <p:nvSpPr>
          <p:cNvPr id="197" name="Rechthoek 196"/>
          <p:cNvSpPr/>
          <p:nvPr userDrawn="1"/>
        </p:nvSpPr>
        <p:spPr>
          <a:xfrm>
            <a:off x="4686601" y="2182813"/>
            <a:ext cx="1194116" cy="117976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98" name="Afbeelding 19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463" y="2259070"/>
            <a:ext cx="30314" cy="110356"/>
          </a:xfrm>
          <a:prstGeom prst="rect">
            <a:avLst/>
          </a:prstGeom>
        </p:spPr>
      </p:pic>
      <p:sp>
        <p:nvSpPr>
          <p:cNvPr id="199" name="Tijdelijke aanduiding voor afbeelding 157"/>
          <p:cNvSpPr>
            <a:spLocks noGrp="1"/>
          </p:cNvSpPr>
          <p:nvPr>
            <p:ph type="pic" sz="quarter" idx="30"/>
          </p:nvPr>
        </p:nvSpPr>
        <p:spPr>
          <a:xfrm>
            <a:off x="4761113" y="2728136"/>
            <a:ext cx="1040400" cy="563563"/>
          </a:xfrm>
        </p:spPr>
        <p:txBody>
          <a:bodyPr/>
          <a:lstStyle>
            <a:lvl1pPr marL="0" indent="0">
              <a:buFont typeface="Arial"/>
              <a:buNone/>
              <a:defRPr sz="550"/>
            </a:lvl1pPr>
          </a:lstStyle>
          <a:p>
            <a:r>
              <a:rPr lang="nl-NL"/>
              <a:t>Click icon to add picture</a:t>
            </a:r>
            <a:endParaRPr lang="nl-NL" dirty="0"/>
          </a:p>
        </p:txBody>
      </p:sp>
      <p:sp>
        <p:nvSpPr>
          <p:cNvPr id="200" name="Tijdelijke aanduiding voor tekst 159"/>
          <p:cNvSpPr>
            <a:spLocks noGrp="1"/>
          </p:cNvSpPr>
          <p:nvPr>
            <p:ph type="body" sz="quarter" idx="31" hasCustomPrompt="1"/>
          </p:nvPr>
        </p:nvSpPr>
        <p:spPr>
          <a:xfrm>
            <a:off x="4761865" y="2240021"/>
            <a:ext cx="1000125" cy="456366"/>
          </a:xfrm>
        </p:spPr>
        <p:txBody>
          <a:bodyPr/>
          <a:lstStyle>
            <a:lvl1pPr marL="0" indent="0">
              <a:buFont typeface="Arial"/>
              <a:buNone/>
              <a:defRPr sz="900" b="1" cap="all">
                <a:solidFill>
                  <a:schemeClr val="tx2"/>
                </a:solidFill>
                <a:latin typeface="+mj-lt"/>
              </a:defRPr>
            </a:lvl1pPr>
            <a:lvl2pPr marL="361950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50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300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800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Klik om titel aan te passen</a:t>
            </a:r>
          </a:p>
        </p:txBody>
      </p:sp>
      <p:sp>
        <p:nvSpPr>
          <p:cNvPr id="201" name="Rechthoek 200"/>
          <p:cNvSpPr/>
          <p:nvPr userDrawn="1"/>
        </p:nvSpPr>
        <p:spPr>
          <a:xfrm>
            <a:off x="6111033" y="2182813"/>
            <a:ext cx="1194116" cy="117976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202" name="Afbeelding 20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133" y="2259070"/>
            <a:ext cx="30314" cy="110356"/>
          </a:xfrm>
          <a:prstGeom prst="rect">
            <a:avLst/>
          </a:prstGeom>
        </p:spPr>
      </p:pic>
      <p:sp>
        <p:nvSpPr>
          <p:cNvPr id="203" name="Tijdelijke aanduiding voor afbeelding 157"/>
          <p:cNvSpPr>
            <a:spLocks noGrp="1"/>
          </p:cNvSpPr>
          <p:nvPr>
            <p:ph type="pic" sz="quarter" idx="32"/>
          </p:nvPr>
        </p:nvSpPr>
        <p:spPr>
          <a:xfrm>
            <a:off x="6184783" y="2728136"/>
            <a:ext cx="1040400" cy="563563"/>
          </a:xfrm>
        </p:spPr>
        <p:txBody>
          <a:bodyPr/>
          <a:lstStyle>
            <a:lvl1pPr marL="0" indent="0">
              <a:buFont typeface="Arial"/>
              <a:buNone/>
              <a:defRPr sz="550"/>
            </a:lvl1pPr>
          </a:lstStyle>
          <a:p>
            <a:r>
              <a:rPr lang="nl-NL"/>
              <a:t>Click icon to add picture</a:t>
            </a:r>
            <a:endParaRPr lang="nl-NL" dirty="0"/>
          </a:p>
        </p:txBody>
      </p:sp>
      <p:sp>
        <p:nvSpPr>
          <p:cNvPr id="204" name="Tijdelijke aanduiding voor tekst 159"/>
          <p:cNvSpPr>
            <a:spLocks noGrp="1"/>
          </p:cNvSpPr>
          <p:nvPr>
            <p:ph type="body" sz="quarter" idx="33" hasCustomPrompt="1"/>
          </p:nvPr>
        </p:nvSpPr>
        <p:spPr>
          <a:xfrm>
            <a:off x="6185535" y="2240021"/>
            <a:ext cx="1000125" cy="456366"/>
          </a:xfrm>
        </p:spPr>
        <p:txBody>
          <a:bodyPr/>
          <a:lstStyle>
            <a:lvl1pPr marL="0" indent="0">
              <a:buFont typeface="Arial"/>
              <a:buNone/>
              <a:defRPr sz="900" b="1" cap="all">
                <a:solidFill>
                  <a:schemeClr val="tx2"/>
                </a:solidFill>
                <a:latin typeface="+mj-lt"/>
              </a:defRPr>
            </a:lvl1pPr>
            <a:lvl2pPr marL="361950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50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300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800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Klik om titel aan te passen</a:t>
            </a:r>
          </a:p>
        </p:txBody>
      </p:sp>
      <p:sp>
        <p:nvSpPr>
          <p:cNvPr id="205" name="Rechthoek 204"/>
          <p:cNvSpPr/>
          <p:nvPr userDrawn="1"/>
        </p:nvSpPr>
        <p:spPr>
          <a:xfrm>
            <a:off x="413305" y="3540373"/>
            <a:ext cx="1194116" cy="117976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206" name="Afbeelding 20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723" y="3616630"/>
            <a:ext cx="30314" cy="110356"/>
          </a:xfrm>
          <a:prstGeom prst="rect">
            <a:avLst/>
          </a:prstGeom>
        </p:spPr>
      </p:pic>
      <p:sp>
        <p:nvSpPr>
          <p:cNvPr id="207" name="Tijdelijke aanduiding voor afbeelding 157"/>
          <p:cNvSpPr>
            <a:spLocks noGrp="1"/>
          </p:cNvSpPr>
          <p:nvPr>
            <p:ph type="pic" sz="quarter" idx="34"/>
          </p:nvPr>
        </p:nvSpPr>
        <p:spPr>
          <a:xfrm>
            <a:off x="491373" y="4085696"/>
            <a:ext cx="1040400" cy="563563"/>
          </a:xfrm>
        </p:spPr>
        <p:txBody>
          <a:bodyPr/>
          <a:lstStyle>
            <a:lvl1pPr marL="0" indent="0">
              <a:buFont typeface="Arial"/>
              <a:buNone/>
              <a:defRPr sz="550"/>
            </a:lvl1pPr>
          </a:lstStyle>
          <a:p>
            <a:r>
              <a:rPr lang="nl-NL"/>
              <a:t>Click icon to add picture</a:t>
            </a:r>
            <a:endParaRPr lang="nl-NL" dirty="0"/>
          </a:p>
        </p:txBody>
      </p:sp>
      <p:sp>
        <p:nvSpPr>
          <p:cNvPr id="208" name="Tijdelijke aanduiding voor tekst 159"/>
          <p:cNvSpPr>
            <a:spLocks noGrp="1"/>
          </p:cNvSpPr>
          <p:nvPr>
            <p:ph type="body" sz="quarter" idx="35" hasCustomPrompt="1"/>
          </p:nvPr>
        </p:nvSpPr>
        <p:spPr>
          <a:xfrm>
            <a:off x="492125" y="3597581"/>
            <a:ext cx="1000125" cy="456366"/>
          </a:xfrm>
        </p:spPr>
        <p:txBody>
          <a:bodyPr/>
          <a:lstStyle>
            <a:lvl1pPr marL="0" indent="0">
              <a:buFont typeface="Arial"/>
              <a:buNone/>
              <a:defRPr sz="900" b="1" cap="all">
                <a:solidFill>
                  <a:schemeClr val="tx2"/>
                </a:solidFill>
                <a:latin typeface="+mj-lt"/>
              </a:defRPr>
            </a:lvl1pPr>
            <a:lvl2pPr marL="361950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50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300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800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Klik om titel aan te passen</a:t>
            </a:r>
          </a:p>
        </p:txBody>
      </p:sp>
      <p:sp>
        <p:nvSpPr>
          <p:cNvPr id="209" name="Rechthoek 208"/>
          <p:cNvSpPr/>
          <p:nvPr userDrawn="1"/>
        </p:nvSpPr>
        <p:spPr>
          <a:xfrm>
            <a:off x="7535465" y="3540373"/>
            <a:ext cx="1194116" cy="117976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210" name="Afbeelding 20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058" y="3616630"/>
            <a:ext cx="30314" cy="110356"/>
          </a:xfrm>
          <a:prstGeom prst="rect">
            <a:avLst/>
          </a:prstGeom>
        </p:spPr>
      </p:pic>
      <p:sp>
        <p:nvSpPr>
          <p:cNvPr id="211" name="Tijdelijke aanduiding voor afbeelding 157"/>
          <p:cNvSpPr>
            <a:spLocks noGrp="1"/>
          </p:cNvSpPr>
          <p:nvPr>
            <p:ph type="pic" sz="quarter" idx="36"/>
          </p:nvPr>
        </p:nvSpPr>
        <p:spPr>
          <a:xfrm>
            <a:off x="7616708" y="4085696"/>
            <a:ext cx="1040400" cy="563563"/>
          </a:xfrm>
        </p:spPr>
        <p:txBody>
          <a:bodyPr/>
          <a:lstStyle>
            <a:lvl1pPr marL="0" indent="0">
              <a:buFont typeface="Arial"/>
              <a:buNone/>
              <a:defRPr sz="550"/>
            </a:lvl1pPr>
          </a:lstStyle>
          <a:p>
            <a:r>
              <a:rPr lang="nl-NL"/>
              <a:t>Click icon to add picture</a:t>
            </a:r>
            <a:endParaRPr lang="nl-NL" dirty="0"/>
          </a:p>
        </p:txBody>
      </p:sp>
      <p:sp>
        <p:nvSpPr>
          <p:cNvPr id="212" name="Tijdelijke aanduiding voor tekst 159"/>
          <p:cNvSpPr>
            <a:spLocks noGrp="1"/>
          </p:cNvSpPr>
          <p:nvPr>
            <p:ph type="body" sz="quarter" idx="37" hasCustomPrompt="1"/>
          </p:nvPr>
        </p:nvSpPr>
        <p:spPr>
          <a:xfrm>
            <a:off x="7617460" y="3597581"/>
            <a:ext cx="1000125" cy="456366"/>
          </a:xfrm>
        </p:spPr>
        <p:txBody>
          <a:bodyPr/>
          <a:lstStyle>
            <a:lvl1pPr marL="0" indent="0">
              <a:buFont typeface="Arial"/>
              <a:buNone/>
              <a:defRPr sz="900" b="1" cap="all">
                <a:solidFill>
                  <a:schemeClr val="tx2"/>
                </a:solidFill>
                <a:latin typeface="+mj-lt"/>
              </a:defRPr>
            </a:lvl1pPr>
            <a:lvl2pPr marL="361950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50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300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800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Klik om titel aan te passen</a:t>
            </a:r>
          </a:p>
        </p:txBody>
      </p:sp>
      <p:sp>
        <p:nvSpPr>
          <p:cNvPr id="213" name="Rechthoek 212"/>
          <p:cNvSpPr/>
          <p:nvPr userDrawn="1"/>
        </p:nvSpPr>
        <p:spPr>
          <a:xfrm>
            <a:off x="1837737" y="3540373"/>
            <a:ext cx="1194116" cy="117976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214" name="Afbeelding 2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123" y="3616630"/>
            <a:ext cx="30314" cy="110356"/>
          </a:xfrm>
          <a:prstGeom prst="rect">
            <a:avLst/>
          </a:prstGeom>
        </p:spPr>
      </p:pic>
      <p:sp>
        <p:nvSpPr>
          <p:cNvPr id="215" name="Tijdelijke aanduiding voor afbeelding 157"/>
          <p:cNvSpPr>
            <a:spLocks noGrp="1"/>
          </p:cNvSpPr>
          <p:nvPr>
            <p:ph type="pic" sz="quarter" idx="38"/>
          </p:nvPr>
        </p:nvSpPr>
        <p:spPr>
          <a:xfrm>
            <a:off x="1913773" y="4085696"/>
            <a:ext cx="1040400" cy="563563"/>
          </a:xfrm>
        </p:spPr>
        <p:txBody>
          <a:bodyPr/>
          <a:lstStyle>
            <a:lvl1pPr marL="0" indent="0">
              <a:buFont typeface="Arial"/>
              <a:buNone/>
              <a:defRPr sz="550"/>
            </a:lvl1pPr>
          </a:lstStyle>
          <a:p>
            <a:r>
              <a:rPr lang="nl-NL"/>
              <a:t>Click icon to add picture</a:t>
            </a:r>
            <a:endParaRPr lang="nl-NL" dirty="0"/>
          </a:p>
        </p:txBody>
      </p:sp>
      <p:sp>
        <p:nvSpPr>
          <p:cNvPr id="216" name="Tijdelijke aanduiding voor tekst 159"/>
          <p:cNvSpPr>
            <a:spLocks noGrp="1"/>
          </p:cNvSpPr>
          <p:nvPr>
            <p:ph type="body" sz="quarter" idx="39" hasCustomPrompt="1"/>
          </p:nvPr>
        </p:nvSpPr>
        <p:spPr>
          <a:xfrm>
            <a:off x="1914525" y="3597581"/>
            <a:ext cx="1000125" cy="456366"/>
          </a:xfrm>
        </p:spPr>
        <p:txBody>
          <a:bodyPr/>
          <a:lstStyle>
            <a:lvl1pPr marL="0" indent="0">
              <a:buFont typeface="Arial"/>
              <a:buNone/>
              <a:defRPr sz="900" b="1" cap="all">
                <a:solidFill>
                  <a:schemeClr val="tx2"/>
                </a:solidFill>
                <a:latin typeface="+mj-lt"/>
              </a:defRPr>
            </a:lvl1pPr>
            <a:lvl2pPr marL="361950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50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300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800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Klik om titel aan te passen</a:t>
            </a:r>
          </a:p>
        </p:txBody>
      </p:sp>
      <p:sp>
        <p:nvSpPr>
          <p:cNvPr id="217" name="Rechthoek 216"/>
          <p:cNvSpPr/>
          <p:nvPr userDrawn="1"/>
        </p:nvSpPr>
        <p:spPr>
          <a:xfrm>
            <a:off x="3262169" y="3540373"/>
            <a:ext cx="1194116" cy="117976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218" name="Afbeelding 2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839" y="3616630"/>
            <a:ext cx="30314" cy="110356"/>
          </a:xfrm>
          <a:prstGeom prst="rect">
            <a:avLst/>
          </a:prstGeom>
        </p:spPr>
      </p:pic>
      <p:sp>
        <p:nvSpPr>
          <p:cNvPr id="219" name="Tijdelijke aanduiding voor afbeelding 157"/>
          <p:cNvSpPr>
            <a:spLocks noGrp="1"/>
          </p:cNvSpPr>
          <p:nvPr>
            <p:ph type="pic" sz="quarter" idx="40"/>
          </p:nvPr>
        </p:nvSpPr>
        <p:spPr>
          <a:xfrm>
            <a:off x="3336489" y="4085696"/>
            <a:ext cx="1040400" cy="563563"/>
          </a:xfrm>
        </p:spPr>
        <p:txBody>
          <a:bodyPr/>
          <a:lstStyle>
            <a:lvl1pPr marL="0" indent="0">
              <a:buFont typeface="Arial"/>
              <a:buNone/>
              <a:defRPr sz="550"/>
            </a:lvl1pPr>
          </a:lstStyle>
          <a:p>
            <a:r>
              <a:rPr lang="nl-NL"/>
              <a:t>Click icon to add picture</a:t>
            </a:r>
            <a:endParaRPr lang="nl-NL" dirty="0"/>
          </a:p>
        </p:txBody>
      </p:sp>
      <p:sp>
        <p:nvSpPr>
          <p:cNvPr id="220" name="Tijdelijke aanduiding voor tekst 159"/>
          <p:cNvSpPr>
            <a:spLocks noGrp="1"/>
          </p:cNvSpPr>
          <p:nvPr>
            <p:ph type="body" sz="quarter" idx="41" hasCustomPrompt="1"/>
          </p:nvPr>
        </p:nvSpPr>
        <p:spPr>
          <a:xfrm>
            <a:off x="3337241" y="3597581"/>
            <a:ext cx="1000125" cy="456366"/>
          </a:xfrm>
        </p:spPr>
        <p:txBody>
          <a:bodyPr/>
          <a:lstStyle>
            <a:lvl1pPr marL="0" indent="0">
              <a:buFont typeface="Arial"/>
              <a:buNone/>
              <a:defRPr sz="900" b="1" cap="all">
                <a:solidFill>
                  <a:schemeClr val="tx2"/>
                </a:solidFill>
                <a:latin typeface="+mj-lt"/>
              </a:defRPr>
            </a:lvl1pPr>
            <a:lvl2pPr marL="361950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50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300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800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Klik om titel aan te passen</a:t>
            </a:r>
          </a:p>
        </p:txBody>
      </p:sp>
      <p:sp>
        <p:nvSpPr>
          <p:cNvPr id="221" name="Rechthoek 220"/>
          <p:cNvSpPr/>
          <p:nvPr userDrawn="1"/>
        </p:nvSpPr>
        <p:spPr>
          <a:xfrm>
            <a:off x="4686601" y="3540373"/>
            <a:ext cx="1194116" cy="117976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222" name="Afbeelding 2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463" y="3616630"/>
            <a:ext cx="30314" cy="110356"/>
          </a:xfrm>
          <a:prstGeom prst="rect">
            <a:avLst/>
          </a:prstGeom>
        </p:spPr>
      </p:pic>
      <p:sp>
        <p:nvSpPr>
          <p:cNvPr id="223" name="Tijdelijke aanduiding voor afbeelding 157"/>
          <p:cNvSpPr>
            <a:spLocks noGrp="1"/>
          </p:cNvSpPr>
          <p:nvPr>
            <p:ph type="pic" sz="quarter" idx="42"/>
          </p:nvPr>
        </p:nvSpPr>
        <p:spPr>
          <a:xfrm>
            <a:off x="4761113" y="4085696"/>
            <a:ext cx="1040400" cy="563563"/>
          </a:xfrm>
        </p:spPr>
        <p:txBody>
          <a:bodyPr/>
          <a:lstStyle>
            <a:lvl1pPr marL="0" indent="0">
              <a:buFont typeface="Arial"/>
              <a:buNone/>
              <a:defRPr sz="550"/>
            </a:lvl1pPr>
          </a:lstStyle>
          <a:p>
            <a:r>
              <a:rPr lang="nl-NL"/>
              <a:t>Click icon to add picture</a:t>
            </a:r>
            <a:endParaRPr lang="nl-NL" dirty="0"/>
          </a:p>
        </p:txBody>
      </p:sp>
      <p:sp>
        <p:nvSpPr>
          <p:cNvPr id="224" name="Tijdelijke aanduiding voor tekst 159"/>
          <p:cNvSpPr>
            <a:spLocks noGrp="1"/>
          </p:cNvSpPr>
          <p:nvPr>
            <p:ph type="body" sz="quarter" idx="43" hasCustomPrompt="1"/>
          </p:nvPr>
        </p:nvSpPr>
        <p:spPr>
          <a:xfrm>
            <a:off x="4761865" y="3597581"/>
            <a:ext cx="1000125" cy="456366"/>
          </a:xfrm>
        </p:spPr>
        <p:txBody>
          <a:bodyPr/>
          <a:lstStyle>
            <a:lvl1pPr marL="0" indent="0">
              <a:buFont typeface="Arial"/>
              <a:buNone/>
              <a:defRPr sz="900" b="1" cap="all">
                <a:solidFill>
                  <a:schemeClr val="tx2"/>
                </a:solidFill>
                <a:latin typeface="+mj-lt"/>
              </a:defRPr>
            </a:lvl1pPr>
            <a:lvl2pPr marL="361950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50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300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800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Klik om titel aan te passen</a:t>
            </a:r>
          </a:p>
        </p:txBody>
      </p:sp>
      <p:sp>
        <p:nvSpPr>
          <p:cNvPr id="225" name="Rechthoek 224"/>
          <p:cNvSpPr/>
          <p:nvPr userDrawn="1"/>
        </p:nvSpPr>
        <p:spPr>
          <a:xfrm>
            <a:off x="6111033" y="3540373"/>
            <a:ext cx="1194116" cy="117976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226" name="Afbeelding 22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133" y="3616630"/>
            <a:ext cx="30314" cy="110356"/>
          </a:xfrm>
          <a:prstGeom prst="rect">
            <a:avLst/>
          </a:prstGeom>
        </p:spPr>
      </p:pic>
      <p:sp>
        <p:nvSpPr>
          <p:cNvPr id="227" name="Tijdelijke aanduiding voor afbeelding 157"/>
          <p:cNvSpPr>
            <a:spLocks noGrp="1"/>
          </p:cNvSpPr>
          <p:nvPr>
            <p:ph type="pic" sz="quarter" idx="44"/>
          </p:nvPr>
        </p:nvSpPr>
        <p:spPr>
          <a:xfrm>
            <a:off x="6184783" y="4085696"/>
            <a:ext cx="1040400" cy="563563"/>
          </a:xfrm>
        </p:spPr>
        <p:txBody>
          <a:bodyPr/>
          <a:lstStyle>
            <a:lvl1pPr marL="0" indent="0">
              <a:buFont typeface="Arial"/>
              <a:buNone/>
              <a:defRPr sz="550"/>
            </a:lvl1pPr>
          </a:lstStyle>
          <a:p>
            <a:r>
              <a:rPr lang="nl-NL"/>
              <a:t>Click icon to add picture</a:t>
            </a:r>
            <a:endParaRPr lang="nl-NL" dirty="0"/>
          </a:p>
        </p:txBody>
      </p:sp>
      <p:sp>
        <p:nvSpPr>
          <p:cNvPr id="228" name="Tijdelijke aanduiding voor tekst 159"/>
          <p:cNvSpPr>
            <a:spLocks noGrp="1"/>
          </p:cNvSpPr>
          <p:nvPr>
            <p:ph type="body" sz="quarter" idx="45" hasCustomPrompt="1"/>
          </p:nvPr>
        </p:nvSpPr>
        <p:spPr>
          <a:xfrm>
            <a:off x="6185535" y="3597581"/>
            <a:ext cx="1000125" cy="456366"/>
          </a:xfrm>
        </p:spPr>
        <p:txBody>
          <a:bodyPr/>
          <a:lstStyle>
            <a:lvl1pPr marL="0" indent="0">
              <a:buFont typeface="Arial"/>
              <a:buNone/>
              <a:defRPr sz="900" b="1" cap="all">
                <a:solidFill>
                  <a:schemeClr val="tx2"/>
                </a:solidFill>
                <a:latin typeface="+mj-lt"/>
              </a:defRPr>
            </a:lvl1pPr>
            <a:lvl2pPr marL="361950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50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300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800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Klik om titel aan te passen</a:t>
            </a:r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46"/>
          </p:nvPr>
        </p:nvSpPr>
        <p:spPr/>
        <p:txBody>
          <a:bodyPr/>
          <a:lstStyle/>
          <a:p>
            <a:fld id="{15C9501B-970B-4D5B-8A94-9A87DC4C88AA}" type="datetimeFigureOut">
              <a:rPr lang="nl-NL" smtClean="0"/>
              <a:pPr/>
              <a:t>16-10-2018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47"/>
          </p:nvPr>
        </p:nvSpPr>
        <p:spPr/>
        <p:txBody>
          <a:bodyPr/>
          <a:lstStyle/>
          <a:p>
            <a:r>
              <a:rPr lang="nl-NL"/>
              <a:t>Annual Outlook Hinterland and Continental Freight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9885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case navigatio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Afbeelding 2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18"/>
            <a:ext cx="9143999" cy="5149735"/>
          </a:xfrm>
          <a:prstGeom prst="rect">
            <a:avLst/>
          </a:prstGeom>
        </p:spPr>
      </p:pic>
      <p:sp>
        <p:nvSpPr>
          <p:cNvPr id="5" name="Rechthoek 4"/>
          <p:cNvSpPr/>
          <p:nvPr userDrawn="1"/>
        </p:nvSpPr>
        <p:spPr>
          <a:xfrm>
            <a:off x="413305" y="819927"/>
            <a:ext cx="2558496" cy="1675623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025" y="896184"/>
            <a:ext cx="30314" cy="110356"/>
          </a:xfrm>
          <a:prstGeom prst="rect">
            <a:avLst/>
          </a:prstGeom>
        </p:spPr>
      </p:pic>
      <p:sp>
        <p:nvSpPr>
          <p:cNvPr id="155" name="Tijdelijke aanduiding voor dianummer 5"/>
          <p:cNvSpPr>
            <a:spLocks noGrp="1"/>
          </p:cNvSpPr>
          <p:nvPr userDrawn="1">
            <p:ph type="sldNum" sz="quarter" idx="4"/>
          </p:nvPr>
        </p:nvSpPr>
        <p:spPr>
          <a:xfrm>
            <a:off x="423136" y="4867994"/>
            <a:ext cx="271098" cy="16899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55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CD44126-CD28-6A41-8849-1FDC38168F7B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58" name="Tijdelijke aanduiding voor afbeelding 157"/>
          <p:cNvSpPr>
            <a:spLocks noGrp="1"/>
          </p:cNvSpPr>
          <p:nvPr>
            <p:ph type="pic" sz="quarter" idx="10"/>
          </p:nvPr>
        </p:nvSpPr>
        <p:spPr>
          <a:xfrm>
            <a:off x="491372" y="1365250"/>
            <a:ext cx="2397877" cy="1050925"/>
          </a:xfrm>
        </p:spPr>
        <p:txBody>
          <a:bodyPr/>
          <a:lstStyle>
            <a:lvl1pPr marL="0" indent="0">
              <a:buFont typeface="Arial"/>
              <a:buNone/>
              <a:defRPr sz="550"/>
            </a:lvl1pPr>
          </a:lstStyle>
          <a:p>
            <a:r>
              <a:rPr lang="nl-NL"/>
              <a:t>Click icon to add picture</a:t>
            </a:r>
            <a:endParaRPr lang="nl-NL" dirty="0"/>
          </a:p>
        </p:txBody>
      </p:sp>
      <p:sp>
        <p:nvSpPr>
          <p:cNvPr id="160" name="Tijdelijke aanduiding voor tekst 159"/>
          <p:cNvSpPr>
            <a:spLocks noGrp="1"/>
          </p:cNvSpPr>
          <p:nvPr>
            <p:ph type="body" sz="quarter" idx="11" hasCustomPrompt="1"/>
          </p:nvPr>
        </p:nvSpPr>
        <p:spPr>
          <a:xfrm>
            <a:off x="492125" y="877135"/>
            <a:ext cx="2314575" cy="456366"/>
          </a:xfrm>
        </p:spPr>
        <p:txBody>
          <a:bodyPr/>
          <a:lstStyle>
            <a:lvl1pPr marL="0" indent="0">
              <a:buFont typeface="Arial"/>
              <a:buNone/>
              <a:defRPr sz="900" b="1" cap="all">
                <a:solidFill>
                  <a:schemeClr val="tx2"/>
                </a:solidFill>
                <a:latin typeface="+mj-lt"/>
              </a:defRPr>
            </a:lvl1pPr>
            <a:lvl2pPr marL="361950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50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300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800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Klik om titel aan te passen</a:t>
            </a:r>
          </a:p>
        </p:txBody>
      </p:sp>
      <p:sp>
        <p:nvSpPr>
          <p:cNvPr id="99" name="Rechthoek 98"/>
          <p:cNvSpPr/>
          <p:nvPr userDrawn="1"/>
        </p:nvSpPr>
        <p:spPr>
          <a:xfrm>
            <a:off x="3283505" y="819927"/>
            <a:ext cx="2558496" cy="1675623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00" name="Afbeelding 9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225" y="896184"/>
            <a:ext cx="30314" cy="110356"/>
          </a:xfrm>
          <a:prstGeom prst="rect">
            <a:avLst/>
          </a:prstGeom>
        </p:spPr>
      </p:pic>
      <p:sp>
        <p:nvSpPr>
          <p:cNvPr id="101" name="Tijdelijke aanduiding voor afbeelding 157"/>
          <p:cNvSpPr>
            <a:spLocks noGrp="1"/>
          </p:cNvSpPr>
          <p:nvPr>
            <p:ph type="pic" sz="quarter" idx="12"/>
          </p:nvPr>
        </p:nvSpPr>
        <p:spPr>
          <a:xfrm>
            <a:off x="3361572" y="1365250"/>
            <a:ext cx="2397877" cy="1050925"/>
          </a:xfrm>
        </p:spPr>
        <p:txBody>
          <a:bodyPr/>
          <a:lstStyle>
            <a:lvl1pPr marL="0" indent="0">
              <a:buFont typeface="Arial"/>
              <a:buNone/>
              <a:defRPr sz="550"/>
            </a:lvl1pPr>
          </a:lstStyle>
          <a:p>
            <a:r>
              <a:rPr lang="nl-NL"/>
              <a:t>Click icon to add picture</a:t>
            </a:r>
            <a:endParaRPr lang="nl-NL" dirty="0"/>
          </a:p>
        </p:txBody>
      </p:sp>
      <p:sp>
        <p:nvSpPr>
          <p:cNvPr id="102" name="Tijdelijke aanduiding voor tekst 159"/>
          <p:cNvSpPr>
            <a:spLocks noGrp="1"/>
          </p:cNvSpPr>
          <p:nvPr>
            <p:ph type="body" sz="quarter" idx="13" hasCustomPrompt="1"/>
          </p:nvPr>
        </p:nvSpPr>
        <p:spPr>
          <a:xfrm>
            <a:off x="3362325" y="877135"/>
            <a:ext cx="2314575" cy="456366"/>
          </a:xfrm>
        </p:spPr>
        <p:txBody>
          <a:bodyPr/>
          <a:lstStyle>
            <a:lvl1pPr marL="0" indent="0">
              <a:buFont typeface="Arial"/>
              <a:buNone/>
              <a:defRPr sz="900" b="1" cap="all">
                <a:solidFill>
                  <a:schemeClr val="tx2"/>
                </a:solidFill>
                <a:latin typeface="+mj-lt"/>
              </a:defRPr>
            </a:lvl1pPr>
            <a:lvl2pPr marL="361950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50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300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800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Klik om titel aan te passen</a:t>
            </a:r>
          </a:p>
        </p:txBody>
      </p:sp>
      <p:sp>
        <p:nvSpPr>
          <p:cNvPr id="103" name="Rechthoek 102"/>
          <p:cNvSpPr/>
          <p:nvPr userDrawn="1"/>
        </p:nvSpPr>
        <p:spPr>
          <a:xfrm>
            <a:off x="6166405" y="819927"/>
            <a:ext cx="2558496" cy="1675623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04" name="Afbeelding 10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125" y="896184"/>
            <a:ext cx="30314" cy="110356"/>
          </a:xfrm>
          <a:prstGeom prst="rect">
            <a:avLst/>
          </a:prstGeom>
        </p:spPr>
      </p:pic>
      <p:sp>
        <p:nvSpPr>
          <p:cNvPr id="105" name="Tijdelijke aanduiding voor afbeelding 157"/>
          <p:cNvSpPr>
            <a:spLocks noGrp="1"/>
          </p:cNvSpPr>
          <p:nvPr>
            <p:ph type="pic" sz="quarter" idx="14"/>
          </p:nvPr>
        </p:nvSpPr>
        <p:spPr>
          <a:xfrm>
            <a:off x="6244472" y="1365250"/>
            <a:ext cx="2397877" cy="1050925"/>
          </a:xfrm>
        </p:spPr>
        <p:txBody>
          <a:bodyPr/>
          <a:lstStyle>
            <a:lvl1pPr marL="0" indent="0">
              <a:buFont typeface="Arial"/>
              <a:buNone/>
              <a:defRPr sz="550"/>
            </a:lvl1pPr>
          </a:lstStyle>
          <a:p>
            <a:r>
              <a:rPr lang="nl-NL"/>
              <a:t>Click icon to add picture</a:t>
            </a:r>
            <a:endParaRPr lang="nl-NL" dirty="0"/>
          </a:p>
        </p:txBody>
      </p:sp>
      <p:sp>
        <p:nvSpPr>
          <p:cNvPr id="106" name="Tijdelijke aanduiding voor tekst 159"/>
          <p:cNvSpPr>
            <a:spLocks noGrp="1"/>
          </p:cNvSpPr>
          <p:nvPr>
            <p:ph type="body" sz="quarter" idx="15" hasCustomPrompt="1"/>
          </p:nvPr>
        </p:nvSpPr>
        <p:spPr>
          <a:xfrm>
            <a:off x="6245225" y="877135"/>
            <a:ext cx="2314575" cy="456366"/>
          </a:xfrm>
        </p:spPr>
        <p:txBody>
          <a:bodyPr/>
          <a:lstStyle>
            <a:lvl1pPr marL="0" indent="0">
              <a:buFont typeface="Arial"/>
              <a:buNone/>
              <a:defRPr sz="900" b="1" cap="all">
                <a:solidFill>
                  <a:schemeClr val="tx2"/>
                </a:solidFill>
                <a:latin typeface="+mj-lt"/>
              </a:defRPr>
            </a:lvl1pPr>
            <a:lvl2pPr marL="361950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50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300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800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Klik om titel aan te passen</a:t>
            </a:r>
          </a:p>
        </p:txBody>
      </p:sp>
      <p:sp>
        <p:nvSpPr>
          <p:cNvPr id="107" name="Rechthoek 106"/>
          <p:cNvSpPr/>
          <p:nvPr userDrawn="1"/>
        </p:nvSpPr>
        <p:spPr>
          <a:xfrm>
            <a:off x="413305" y="2790825"/>
            <a:ext cx="2558496" cy="1675623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08" name="Afbeelding 10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025" y="2867082"/>
            <a:ext cx="30314" cy="110356"/>
          </a:xfrm>
          <a:prstGeom prst="rect">
            <a:avLst/>
          </a:prstGeom>
        </p:spPr>
      </p:pic>
      <p:sp>
        <p:nvSpPr>
          <p:cNvPr id="109" name="Tijdelijke aanduiding voor afbeelding 157"/>
          <p:cNvSpPr>
            <a:spLocks noGrp="1"/>
          </p:cNvSpPr>
          <p:nvPr>
            <p:ph type="pic" sz="quarter" idx="16"/>
          </p:nvPr>
        </p:nvSpPr>
        <p:spPr>
          <a:xfrm>
            <a:off x="491372" y="3336148"/>
            <a:ext cx="2397877" cy="1050925"/>
          </a:xfrm>
        </p:spPr>
        <p:txBody>
          <a:bodyPr/>
          <a:lstStyle>
            <a:lvl1pPr marL="0" indent="0">
              <a:buFont typeface="Arial"/>
              <a:buNone/>
              <a:defRPr sz="550"/>
            </a:lvl1pPr>
          </a:lstStyle>
          <a:p>
            <a:r>
              <a:rPr lang="nl-NL"/>
              <a:t>Click icon to add picture</a:t>
            </a:r>
            <a:endParaRPr lang="nl-NL" dirty="0"/>
          </a:p>
        </p:txBody>
      </p:sp>
      <p:sp>
        <p:nvSpPr>
          <p:cNvPr id="110" name="Tijdelijke aanduiding voor tekst 159"/>
          <p:cNvSpPr>
            <a:spLocks noGrp="1"/>
          </p:cNvSpPr>
          <p:nvPr>
            <p:ph type="body" sz="quarter" idx="17" hasCustomPrompt="1"/>
          </p:nvPr>
        </p:nvSpPr>
        <p:spPr>
          <a:xfrm>
            <a:off x="492125" y="2848033"/>
            <a:ext cx="2314575" cy="456366"/>
          </a:xfrm>
        </p:spPr>
        <p:txBody>
          <a:bodyPr/>
          <a:lstStyle>
            <a:lvl1pPr marL="0" indent="0">
              <a:buFont typeface="Arial"/>
              <a:buNone/>
              <a:defRPr sz="900" b="1" cap="all">
                <a:solidFill>
                  <a:schemeClr val="tx2"/>
                </a:solidFill>
                <a:latin typeface="+mj-lt"/>
              </a:defRPr>
            </a:lvl1pPr>
            <a:lvl2pPr marL="361950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50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300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800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Klik om titel aan te passen</a:t>
            </a:r>
          </a:p>
        </p:txBody>
      </p:sp>
      <p:sp>
        <p:nvSpPr>
          <p:cNvPr id="111" name="Rechthoek 110"/>
          <p:cNvSpPr/>
          <p:nvPr userDrawn="1"/>
        </p:nvSpPr>
        <p:spPr>
          <a:xfrm>
            <a:off x="3283505" y="2790825"/>
            <a:ext cx="2558496" cy="1675623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12" name="Afbeelding 1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225" y="2867082"/>
            <a:ext cx="30314" cy="110356"/>
          </a:xfrm>
          <a:prstGeom prst="rect">
            <a:avLst/>
          </a:prstGeom>
        </p:spPr>
      </p:pic>
      <p:sp>
        <p:nvSpPr>
          <p:cNvPr id="113" name="Tijdelijke aanduiding voor afbeelding 157"/>
          <p:cNvSpPr>
            <a:spLocks noGrp="1"/>
          </p:cNvSpPr>
          <p:nvPr>
            <p:ph type="pic" sz="quarter" idx="18"/>
          </p:nvPr>
        </p:nvSpPr>
        <p:spPr>
          <a:xfrm>
            <a:off x="3361572" y="3336148"/>
            <a:ext cx="2397877" cy="1050925"/>
          </a:xfrm>
        </p:spPr>
        <p:txBody>
          <a:bodyPr/>
          <a:lstStyle>
            <a:lvl1pPr marL="0" indent="0">
              <a:buFont typeface="Arial"/>
              <a:buNone/>
              <a:defRPr sz="550"/>
            </a:lvl1pPr>
          </a:lstStyle>
          <a:p>
            <a:r>
              <a:rPr lang="nl-NL"/>
              <a:t>Click icon to add picture</a:t>
            </a:r>
            <a:endParaRPr lang="nl-NL" dirty="0"/>
          </a:p>
        </p:txBody>
      </p:sp>
      <p:sp>
        <p:nvSpPr>
          <p:cNvPr id="114" name="Tijdelijke aanduiding voor tekst 159"/>
          <p:cNvSpPr>
            <a:spLocks noGrp="1"/>
          </p:cNvSpPr>
          <p:nvPr>
            <p:ph type="body" sz="quarter" idx="19" hasCustomPrompt="1"/>
          </p:nvPr>
        </p:nvSpPr>
        <p:spPr>
          <a:xfrm>
            <a:off x="3362325" y="2848033"/>
            <a:ext cx="2314575" cy="456366"/>
          </a:xfrm>
        </p:spPr>
        <p:txBody>
          <a:bodyPr/>
          <a:lstStyle>
            <a:lvl1pPr marL="0" indent="0">
              <a:buFont typeface="Arial"/>
              <a:buNone/>
              <a:defRPr sz="900" b="1" cap="all">
                <a:solidFill>
                  <a:schemeClr val="tx2"/>
                </a:solidFill>
                <a:latin typeface="+mj-lt"/>
              </a:defRPr>
            </a:lvl1pPr>
            <a:lvl2pPr marL="361950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50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300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800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Klik om titel aan te passen</a:t>
            </a:r>
          </a:p>
        </p:txBody>
      </p:sp>
      <p:sp>
        <p:nvSpPr>
          <p:cNvPr id="115" name="Rechthoek 114"/>
          <p:cNvSpPr/>
          <p:nvPr userDrawn="1"/>
        </p:nvSpPr>
        <p:spPr>
          <a:xfrm>
            <a:off x="6166405" y="2790825"/>
            <a:ext cx="2558496" cy="1675623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16" name="Afbeelding 1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125" y="2867082"/>
            <a:ext cx="30314" cy="110356"/>
          </a:xfrm>
          <a:prstGeom prst="rect">
            <a:avLst/>
          </a:prstGeom>
        </p:spPr>
      </p:pic>
      <p:sp>
        <p:nvSpPr>
          <p:cNvPr id="117" name="Tijdelijke aanduiding voor afbeelding 157"/>
          <p:cNvSpPr>
            <a:spLocks noGrp="1"/>
          </p:cNvSpPr>
          <p:nvPr>
            <p:ph type="pic" sz="quarter" idx="20"/>
          </p:nvPr>
        </p:nvSpPr>
        <p:spPr>
          <a:xfrm>
            <a:off x="6244472" y="3336148"/>
            <a:ext cx="2397877" cy="1050925"/>
          </a:xfrm>
        </p:spPr>
        <p:txBody>
          <a:bodyPr/>
          <a:lstStyle>
            <a:lvl1pPr marL="0" indent="0">
              <a:buFont typeface="Arial"/>
              <a:buNone/>
              <a:defRPr sz="550"/>
            </a:lvl1pPr>
          </a:lstStyle>
          <a:p>
            <a:r>
              <a:rPr lang="nl-NL"/>
              <a:t>Click icon to add picture</a:t>
            </a:r>
            <a:endParaRPr lang="nl-NL" dirty="0"/>
          </a:p>
        </p:txBody>
      </p:sp>
      <p:sp>
        <p:nvSpPr>
          <p:cNvPr id="118" name="Tijdelijke aanduiding voor tekst 159"/>
          <p:cNvSpPr>
            <a:spLocks noGrp="1"/>
          </p:cNvSpPr>
          <p:nvPr>
            <p:ph type="body" sz="quarter" idx="21" hasCustomPrompt="1"/>
          </p:nvPr>
        </p:nvSpPr>
        <p:spPr>
          <a:xfrm>
            <a:off x="6245225" y="2848033"/>
            <a:ext cx="2314575" cy="456366"/>
          </a:xfrm>
        </p:spPr>
        <p:txBody>
          <a:bodyPr/>
          <a:lstStyle>
            <a:lvl1pPr marL="0" indent="0">
              <a:buFont typeface="Arial"/>
              <a:buNone/>
              <a:defRPr sz="900" b="1" cap="all">
                <a:solidFill>
                  <a:schemeClr val="tx2"/>
                </a:solidFill>
                <a:latin typeface="+mj-lt"/>
              </a:defRPr>
            </a:lvl1pPr>
            <a:lvl2pPr marL="361950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50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300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800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Klik om titel aan te passen</a:t>
            </a:r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15C9501B-970B-4D5B-8A94-9A87DC4C88AA}" type="datetimeFigureOut">
              <a:rPr lang="nl-NL" smtClean="0"/>
              <a:pPr/>
              <a:t>16-10-2018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nl-NL"/>
              <a:t>Annual Outlook Hinterland and Continental Freight</a:t>
            </a:r>
            <a:endParaRPr lang="nl-NL" dirty="0"/>
          </a:p>
        </p:txBody>
      </p:sp>
      <p:pic>
        <p:nvPicPr>
          <p:cNvPr id="30" name="Afbeelding 2">
            <a:extLst>
              <a:ext uri="{FF2B5EF4-FFF2-40B4-BE49-F238E27FC236}">
                <a16:creationId xmlns:a16="http://schemas.microsoft.com/office/drawing/2014/main" id="{F1EF996A-8753-4713-8EF6-A8B16617D71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861" y="107100"/>
            <a:ext cx="788212" cy="421800"/>
          </a:xfrm>
          <a:prstGeom prst="rect">
            <a:avLst/>
          </a:prstGeom>
        </p:spPr>
      </p:pic>
      <p:pic>
        <p:nvPicPr>
          <p:cNvPr id="31" name="Picture 30" descr="Afbeeldingsresultaat voor connekt">
            <a:extLst>
              <a:ext uri="{FF2B5EF4-FFF2-40B4-BE49-F238E27FC236}">
                <a16:creationId xmlns:a16="http://schemas.microsoft.com/office/drawing/2014/main" id="{6642AD89-3712-43D4-B4B2-E035A596AF75}"/>
              </a:ext>
            </a:extLst>
          </p:cNvPr>
          <p:cNvPicPr/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005" y="179408"/>
            <a:ext cx="668736" cy="277185"/>
          </a:xfrm>
          <a:prstGeom prst="rect">
            <a:avLst/>
          </a:prstGeom>
          <a:noFill/>
          <a:extLst/>
        </p:spPr>
      </p:pic>
      <p:pic>
        <p:nvPicPr>
          <p:cNvPr id="32" name="Picture 22" descr="Afbeeldingsresultaat voor tno">
            <a:extLst>
              <a:ext uri="{FF2B5EF4-FFF2-40B4-BE49-F238E27FC236}">
                <a16:creationId xmlns:a16="http://schemas.microsoft.com/office/drawing/2014/main" id="{26505CCD-60CE-4916-A9AA-9D2D01E51A0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67" b="7825"/>
          <a:stretch/>
        </p:blipFill>
        <p:spPr bwMode="auto">
          <a:xfrm>
            <a:off x="1044431" y="178852"/>
            <a:ext cx="638740" cy="27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06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ep 8"/>
          <p:cNvGrpSpPr/>
          <p:nvPr userDrawn="1"/>
        </p:nvGrpSpPr>
        <p:grpSpPr>
          <a:xfrm>
            <a:off x="713399" y="1344920"/>
            <a:ext cx="58382" cy="2033280"/>
            <a:chOff x="713399" y="1344920"/>
            <a:chExt cx="58382" cy="2033280"/>
          </a:xfrm>
        </p:grpSpPr>
        <p:pic>
          <p:nvPicPr>
            <p:cNvPr id="5" name="Afbeelding 4" descr="timeline_pijl_wi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399" y="1344920"/>
              <a:ext cx="58382" cy="213591"/>
            </a:xfrm>
            <a:prstGeom prst="rect">
              <a:avLst/>
            </a:prstGeom>
          </p:spPr>
        </p:pic>
        <p:cxnSp>
          <p:nvCxnSpPr>
            <p:cNvPr id="6" name="Rechte verbindingslijn 5"/>
            <p:cNvCxnSpPr/>
            <p:nvPr/>
          </p:nvCxnSpPr>
          <p:spPr>
            <a:xfrm flipV="1">
              <a:off x="728639" y="1651000"/>
              <a:ext cx="0" cy="1727200"/>
            </a:xfrm>
            <a:prstGeom prst="line">
              <a:avLst/>
            </a:prstGeom>
            <a:ln w="63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 1"/>
          <p:cNvSpPr>
            <a:spLocks noGrp="1"/>
          </p:cNvSpPr>
          <p:nvPr userDrawn="1">
            <p:ph type="ctrTitle"/>
          </p:nvPr>
        </p:nvSpPr>
        <p:spPr>
          <a:xfrm>
            <a:off x="905741" y="1212851"/>
            <a:ext cx="7065818" cy="1316038"/>
          </a:xfrm>
          <a:prstGeom prst="rect">
            <a:avLst/>
          </a:prstGeom>
        </p:spPr>
        <p:txBody>
          <a:bodyPr/>
          <a:lstStyle>
            <a:lvl1pPr>
              <a:defRPr sz="3000" b="0" spc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style</a:t>
            </a:r>
            <a:endParaRPr lang="nl-NL" dirty="0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9144000" cy="540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4604400"/>
            <a:ext cx="9144000" cy="540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2545"/>
            <a:ext cx="9144000" cy="386230"/>
          </a:xfrm>
          <a:prstGeom prst="rect">
            <a:avLst/>
          </a:prstGeom>
        </p:spPr>
      </p:pic>
      <p:sp>
        <p:nvSpPr>
          <p:cNvPr id="10" name="Tijdelijke aanduiding voor tekst 9"/>
          <p:cNvSpPr>
            <a:spLocks noGrp="1"/>
          </p:cNvSpPr>
          <p:nvPr>
            <p:ph type="body" sz="quarter" idx="10"/>
          </p:nvPr>
        </p:nvSpPr>
        <p:spPr>
          <a:xfrm>
            <a:off x="905741" y="2804652"/>
            <a:ext cx="3665537" cy="601008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7338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_blac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/>
          <p:cNvGrpSpPr/>
          <p:nvPr userDrawn="1"/>
        </p:nvGrpSpPr>
        <p:grpSpPr>
          <a:xfrm>
            <a:off x="713666" y="1344920"/>
            <a:ext cx="57847" cy="2033280"/>
            <a:chOff x="713666" y="1344920"/>
            <a:chExt cx="57847" cy="2033280"/>
          </a:xfrm>
        </p:grpSpPr>
        <p:pic>
          <p:nvPicPr>
            <p:cNvPr id="5" name="Afbeelding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666" y="1344920"/>
              <a:ext cx="57847" cy="213591"/>
            </a:xfrm>
            <a:prstGeom prst="rect">
              <a:avLst/>
            </a:prstGeom>
          </p:spPr>
        </p:pic>
        <p:cxnSp>
          <p:nvCxnSpPr>
            <p:cNvPr id="6" name="Rechte verbindingslijn 5"/>
            <p:cNvCxnSpPr/>
            <p:nvPr/>
          </p:nvCxnSpPr>
          <p:spPr>
            <a:xfrm flipV="1">
              <a:off x="728639" y="1651000"/>
              <a:ext cx="0" cy="172720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 1"/>
          <p:cNvSpPr>
            <a:spLocks noGrp="1"/>
          </p:cNvSpPr>
          <p:nvPr userDrawn="1">
            <p:ph type="ctrTitle"/>
          </p:nvPr>
        </p:nvSpPr>
        <p:spPr>
          <a:xfrm>
            <a:off x="905741" y="1212851"/>
            <a:ext cx="7065818" cy="1316038"/>
          </a:xfrm>
          <a:prstGeom prst="rect">
            <a:avLst/>
          </a:prstGeom>
        </p:spPr>
        <p:txBody>
          <a:bodyPr/>
          <a:lstStyle>
            <a:lvl1pPr>
              <a:defRPr sz="3000" b="0" spc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style</a:t>
            </a:r>
            <a:endParaRPr lang="nl-NL" dirty="0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9144000" cy="540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4604400"/>
            <a:ext cx="9144000" cy="540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3212545"/>
            <a:ext cx="9143993" cy="386230"/>
          </a:xfrm>
          <a:prstGeom prst="rect">
            <a:avLst/>
          </a:prstGeom>
        </p:spPr>
      </p:pic>
      <p:sp>
        <p:nvSpPr>
          <p:cNvPr id="9" name="Tijdelijke aanduiding voor tekst 9"/>
          <p:cNvSpPr>
            <a:spLocks noGrp="1"/>
          </p:cNvSpPr>
          <p:nvPr>
            <p:ph type="body" sz="quarter" idx="10"/>
          </p:nvPr>
        </p:nvSpPr>
        <p:spPr>
          <a:xfrm>
            <a:off x="905741" y="2804652"/>
            <a:ext cx="3665537" cy="601008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>
                <a:solidFill>
                  <a:schemeClr val="tx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FontTx/>
              <a:buNone/>
              <a:defRPr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7632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blac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/>
          <p:cNvGrpSpPr/>
          <p:nvPr userDrawn="1"/>
        </p:nvGrpSpPr>
        <p:grpSpPr>
          <a:xfrm>
            <a:off x="713666" y="1344920"/>
            <a:ext cx="57847" cy="2033280"/>
            <a:chOff x="713666" y="1344920"/>
            <a:chExt cx="57847" cy="2033280"/>
          </a:xfrm>
        </p:grpSpPr>
        <p:pic>
          <p:nvPicPr>
            <p:cNvPr id="5" name="Afbeelding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666" y="1344920"/>
              <a:ext cx="57847" cy="213591"/>
            </a:xfrm>
            <a:prstGeom prst="rect">
              <a:avLst/>
            </a:prstGeom>
          </p:spPr>
        </p:pic>
        <p:cxnSp>
          <p:nvCxnSpPr>
            <p:cNvPr id="6" name="Rechte verbindingslijn 5"/>
            <p:cNvCxnSpPr/>
            <p:nvPr/>
          </p:nvCxnSpPr>
          <p:spPr>
            <a:xfrm flipV="1">
              <a:off x="728639" y="1651000"/>
              <a:ext cx="0" cy="172720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 1"/>
          <p:cNvSpPr>
            <a:spLocks noGrp="1"/>
          </p:cNvSpPr>
          <p:nvPr userDrawn="1">
            <p:ph type="ctrTitle"/>
          </p:nvPr>
        </p:nvSpPr>
        <p:spPr>
          <a:xfrm>
            <a:off x="905741" y="1212851"/>
            <a:ext cx="7065818" cy="1316038"/>
          </a:xfrm>
          <a:prstGeom prst="rect">
            <a:avLst/>
          </a:prstGeom>
        </p:spPr>
        <p:txBody>
          <a:bodyPr/>
          <a:lstStyle>
            <a:lvl1pPr>
              <a:defRPr sz="3000" b="0" spc="0" baseline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style</a:t>
            </a:r>
            <a:endParaRPr lang="nl-NL" dirty="0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9144000" cy="540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4604400"/>
            <a:ext cx="9144000" cy="540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3212545"/>
            <a:ext cx="9143993" cy="38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22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text_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/>
          <p:cNvGrpSpPr/>
          <p:nvPr userDrawn="1"/>
        </p:nvGrpSpPr>
        <p:grpSpPr>
          <a:xfrm>
            <a:off x="713666" y="1344920"/>
            <a:ext cx="57847" cy="2033280"/>
            <a:chOff x="713666" y="1344920"/>
            <a:chExt cx="57847" cy="2033280"/>
          </a:xfrm>
        </p:grpSpPr>
        <p:pic>
          <p:nvPicPr>
            <p:cNvPr id="5" name="Afbeelding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666" y="1344920"/>
              <a:ext cx="57847" cy="213591"/>
            </a:xfrm>
            <a:prstGeom prst="rect">
              <a:avLst/>
            </a:prstGeom>
          </p:spPr>
        </p:pic>
        <p:cxnSp>
          <p:nvCxnSpPr>
            <p:cNvPr id="6" name="Rechte verbindingslijn 5"/>
            <p:cNvCxnSpPr/>
            <p:nvPr/>
          </p:nvCxnSpPr>
          <p:spPr>
            <a:xfrm flipV="1">
              <a:off x="728639" y="1651000"/>
              <a:ext cx="0" cy="172720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 1"/>
          <p:cNvSpPr>
            <a:spLocks noGrp="1"/>
          </p:cNvSpPr>
          <p:nvPr userDrawn="1">
            <p:ph type="ctrTitle"/>
          </p:nvPr>
        </p:nvSpPr>
        <p:spPr>
          <a:xfrm>
            <a:off x="905741" y="1212851"/>
            <a:ext cx="7065818" cy="1316038"/>
          </a:xfrm>
          <a:prstGeom prst="rect">
            <a:avLst/>
          </a:prstGeom>
        </p:spPr>
        <p:txBody>
          <a:bodyPr/>
          <a:lstStyle>
            <a:lvl1pPr>
              <a:defRPr sz="3000" b="0" spc="0" baseline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style</a:t>
            </a:r>
            <a:endParaRPr lang="nl-NL" dirty="0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9144000" cy="540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4604400"/>
            <a:ext cx="9144000" cy="540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3212545"/>
            <a:ext cx="9143993" cy="38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05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18"/>
            <a:ext cx="9143999" cy="514973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4800" y="900000"/>
            <a:ext cx="8301600" cy="720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24800" y="1746000"/>
            <a:ext cx="8301600" cy="3021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nl-NL" dirty="0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23136" y="4867994"/>
            <a:ext cx="271098" cy="16899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55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CD44126-CD28-6A41-8849-1FDC38168F7B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9501B-970B-4D5B-8A94-9A87DC4C88AA}" type="datetimeFigureOut">
              <a:rPr lang="nl-NL" smtClean="0"/>
              <a:pPr/>
              <a:t>16-10-2018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Annual Outlook Hinterland and Continental Freight</a:t>
            </a:r>
            <a:endParaRPr lang="nl-NL" dirty="0"/>
          </a:p>
        </p:txBody>
      </p:sp>
      <p:pic>
        <p:nvPicPr>
          <p:cNvPr id="9" name="Afbeelding 2">
            <a:extLst>
              <a:ext uri="{FF2B5EF4-FFF2-40B4-BE49-F238E27FC236}">
                <a16:creationId xmlns:a16="http://schemas.microsoft.com/office/drawing/2014/main" id="{2DF62D50-7237-4B1F-8854-937FA561B3D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861" y="107100"/>
            <a:ext cx="788212" cy="421800"/>
          </a:xfrm>
          <a:prstGeom prst="rect">
            <a:avLst/>
          </a:prstGeom>
        </p:spPr>
      </p:pic>
      <p:pic>
        <p:nvPicPr>
          <p:cNvPr id="10" name="Picture 9" descr="Afbeeldingsresultaat voor connekt">
            <a:extLst>
              <a:ext uri="{FF2B5EF4-FFF2-40B4-BE49-F238E27FC236}">
                <a16:creationId xmlns:a16="http://schemas.microsoft.com/office/drawing/2014/main" id="{7A7769E1-EB74-43AC-9E37-F312260969C7}"/>
              </a:ext>
            </a:extLst>
          </p:cNvPr>
          <p:cNvPicPr/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005" y="179408"/>
            <a:ext cx="668736" cy="277185"/>
          </a:xfrm>
          <a:prstGeom prst="rect">
            <a:avLst/>
          </a:prstGeom>
          <a:noFill/>
          <a:extLst/>
        </p:spPr>
      </p:pic>
      <p:pic>
        <p:nvPicPr>
          <p:cNvPr id="11" name="Picture 22" descr="Afbeeldingsresultaat voor tno">
            <a:extLst>
              <a:ext uri="{FF2B5EF4-FFF2-40B4-BE49-F238E27FC236}">
                <a16:creationId xmlns:a16="http://schemas.microsoft.com/office/drawing/2014/main" id="{2EE4E8A5-3F33-4254-8A78-B08551CF767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67" b="7825"/>
          <a:stretch/>
        </p:blipFill>
        <p:spPr bwMode="auto">
          <a:xfrm>
            <a:off x="1044431" y="178852"/>
            <a:ext cx="638740" cy="27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hthoek 13"/>
          <p:cNvSpPr/>
          <p:nvPr userDrawn="1"/>
        </p:nvSpPr>
        <p:spPr>
          <a:xfrm>
            <a:off x="7412477" y="280461"/>
            <a:ext cx="1731522" cy="518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42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18"/>
            <a:ext cx="9143999" cy="5149735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0" y="1682750"/>
            <a:ext cx="9144000" cy="318524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nl-NL" dirty="0" err="1"/>
              <a:t>Insert</a:t>
            </a:r>
            <a:r>
              <a:rPr lang="nl-NL" dirty="0"/>
              <a:t> image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9501B-970B-4D5B-8A94-9A87DC4C88AA}" type="datetimeFigureOut">
              <a:rPr lang="nl-NL" smtClean="0"/>
              <a:pPr/>
              <a:t>16-10-2018</a:t>
            </a:fld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Annual Outlook Hinterland and Continental Freight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B602-CD3E-AC41-8242-DD367490E7D3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2">
            <a:extLst>
              <a:ext uri="{FF2B5EF4-FFF2-40B4-BE49-F238E27FC236}">
                <a16:creationId xmlns:a16="http://schemas.microsoft.com/office/drawing/2014/main" id="{EBFC8AF6-4941-443C-BDE3-EC5284D664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861" y="107100"/>
            <a:ext cx="788212" cy="421800"/>
          </a:xfrm>
          <a:prstGeom prst="rect">
            <a:avLst/>
          </a:prstGeom>
        </p:spPr>
      </p:pic>
      <p:pic>
        <p:nvPicPr>
          <p:cNvPr id="11" name="Picture 10" descr="Afbeeldingsresultaat voor connekt">
            <a:extLst>
              <a:ext uri="{FF2B5EF4-FFF2-40B4-BE49-F238E27FC236}">
                <a16:creationId xmlns:a16="http://schemas.microsoft.com/office/drawing/2014/main" id="{CBE8BE71-ADDC-42E1-B62A-F62C3AECA9E1}"/>
              </a:ext>
            </a:extLst>
          </p:cNvPr>
          <p:cNvPicPr/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005" y="179408"/>
            <a:ext cx="668736" cy="277185"/>
          </a:xfrm>
          <a:prstGeom prst="rect">
            <a:avLst/>
          </a:prstGeom>
          <a:noFill/>
          <a:extLst/>
        </p:spPr>
      </p:pic>
      <p:pic>
        <p:nvPicPr>
          <p:cNvPr id="12" name="Picture 22" descr="Afbeeldingsresultaat voor tno">
            <a:extLst>
              <a:ext uri="{FF2B5EF4-FFF2-40B4-BE49-F238E27FC236}">
                <a16:creationId xmlns:a16="http://schemas.microsoft.com/office/drawing/2014/main" id="{D824F80A-D6E9-42B2-B574-69439711032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67" b="7825"/>
          <a:stretch/>
        </p:blipFill>
        <p:spPr bwMode="auto">
          <a:xfrm>
            <a:off x="1044431" y="178852"/>
            <a:ext cx="638740" cy="27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43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ulle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18"/>
            <a:ext cx="9143999" cy="514973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4800" y="900000"/>
            <a:ext cx="8301600" cy="720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24800" y="1746000"/>
            <a:ext cx="3949200" cy="3021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nl-NL" dirty="0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23136" y="4867994"/>
            <a:ext cx="271098" cy="16899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55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CD44126-CD28-6A41-8849-1FDC38168F7B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9501B-970B-4D5B-8A94-9A87DC4C88AA}" type="datetimeFigureOut">
              <a:rPr lang="nl-NL" smtClean="0"/>
              <a:pPr/>
              <a:t>16-10-2018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Annual Outlook Hinterland and Continental Freight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2" hasCustomPrompt="1"/>
          </p:nvPr>
        </p:nvSpPr>
        <p:spPr>
          <a:xfrm>
            <a:off x="4773600" y="1746249"/>
            <a:ext cx="3949200" cy="3020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 err="1"/>
              <a:t>Insert</a:t>
            </a:r>
            <a:r>
              <a:rPr lang="nl-NL" dirty="0"/>
              <a:t> image </a:t>
            </a:r>
            <a:r>
              <a:rPr lang="nl-NL" dirty="0" err="1"/>
              <a:t>here</a:t>
            </a:r>
            <a:endParaRPr lang="nl-NL" dirty="0"/>
          </a:p>
        </p:txBody>
      </p:sp>
      <p:pic>
        <p:nvPicPr>
          <p:cNvPr id="10" name="Afbeelding 2">
            <a:extLst>
              <a:ext uri="{FF2B5EF4-FFF2-40B4-BE49-F238E27FC236}">
                <a16:creationId xmlns:a16="http://schemas.microsoft.com/office/drawing/2014/main" id="{D353207D-90E5-4C52-988D-8CAC6AAE86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861" y="107100"/>
            <a:ext cx="788212" cy="421800"/>
          </a:xfrm>
          <a:prstGeom prst="rect">
            <a:avLst/>
          </a:prstGeom>
        </p:spPr>
      </p:pic>
      <p:pic>
        <p:nvPicPr>
          <p:cNvPr id="11" name="Picture 10" descr="Afbeeldingsresultaat voor connekt">
            <a:extLst>
              <a:ext uri="{FF2B5EF4-FFF2-40B4-BE49-F238E27FC236}">
                <a16:creationId xmlns:a16="http://schemas.microsoft.com/office/drawing/2014/main" id="{BAB77807-BDA9-4A2E-A873-F5DCA5D2121A}"/>
              </a:ext>
            </a:extLst>
          </p:cNvPr>
          <p:cNvPicPr/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005" y="179408"/>
            <a:ext cx="668736" cy="277185"/>
          </a:xfrm>
          <a:prstGeom prst="rect">
            <a:avLst/>
          </a:prstGeom>
          <a:noFill/>
          <a:extLst/>
        </p:spPr>
      </p:pic>
      <p:pic>
        <p:nvPicPr>
          <p:cNvPr id="12" name="Picture 22" descr="Afbeeldingsresultaat voor tno">
            <a:extLst>
              <a:ext uri="{FF2B5EF4-FFF2-40B4-BE49-F238E27FC236}">
                <a16:creationId xmlns:a16="http://schemas.microsoft.com/office/drawing/2014/main" id="{6CB97EF6-3519-4B65-80BA-87B07F785B6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67" b="7825"/>
          <a:stretch/>
        </p:blipFill>
        <p:spPr bwMode="auto">
          <a:xfrm>
            <a:off x="1044431" y="178852"/>
            <a:ext cx="638740" cy="27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66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18"/>
            <a:ext cx="9143999" cy="5149736"/>
          </a:xfrm>
          <a:prstGeom prst="rect">
            <a:avLst/>
          </a:prstGeom>
        </p:spPr>
      </p:pic>
      <p:grpSp>
        <p:nvGrpSpPr>
          <p:cNvPr id="3" name="Groep 2"/>
          <p:cNvGrpSpPr/>
          <p:nvPr userDrawn="1"/>
        </p:nvGrpSpPr>
        <p:grpSpPr>
          <a:xfrm>
            <a:off x="401387" y="678180"/>
            <a:ext cx="41656" cy="2134859"/>
            <a:chOff x="401387" y="678180"/>
            <a:chExt cx="41656" cy="2134859"/>
          </a:xfrm>
        </p:grpSpPr>
        <p:cxnSp>
          <p:nvCxnSpPr>
            <p:cNvPr id="6" name="Rechte verbindingslijn 5"/>
            <p:cNvCxnSpPr/>
            <p:nvPr userDrawn="1"/>
          </p:nvCxnSpPr>
          <p:spPr>
            <a:xfrm flipV="1">
              <a:off x="413679" y="678180"/>
              <a:ext cx="0" cy="1911600"/>
            </a:xfrm>
            <a:prstGeom prst="line">
              <a:avLst/>
            </a:prstGeom>
            <a:ln w="63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Afbeelding 6" descr="timeline_pijl_wit.png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387" y="2660639"/>
              <a:ext cx="41656" cy="152400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5536" y="1035050"/>
            <a:ext cx="8301764" cy="1920240"/>
          </a:xfrm>
        </p:spPr>
        <p:txBody>
          <a:bodyPr anchor="b" anchorCtr="0"/>
          <a:lstStyle>
            <a:lvl1pPr>
              <a:defRPr sz="6000" spc="0" baseline="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2292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_blac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1295"/>
            <a:ext cx="9143999" cy="205989"/>
          </a:xfrm>
          <a:prstGeom prst="rect">
            <a:avLst/>
          </a:prstGeom>
        </p:spPr>
      </p:pic>
      <p:grpSp>
        <p:nvGrpSpPr>
          <p:cNvPr id="9" name="Groep 8"/>
          <p:cNvGrpSpPr/>
          <p:nvPr userDrawn="1"/>
        </p:nvGrpSpPr>
        <p:grpSpPr>
          <a:xfrm>
            <a:off x="401578" y="678180"/>
            <a:ext cx="41274" cy="2134859"/>
            <a:chOff x="401578" y="678180"/>
            <a:chExt cx="41274" cy="2134859"/>
          </a:xfrm>
        </p:grpSpPr>
        <p:cxnSp>
          <p:nvCxnSpPr>
            <p:cNvPr id="6" name="Rechte verbindingslijn 5"/>
            <p:cNvCxnSpPr/>
            <p:nvPr userDrawn="1"/>
          </p:nvCxnSpPr>
          <p:spPr>
            <a:xfrm flipV="1">
              <a:off x="413679" y="678180"/>
              <a:ext cx="0" cy="191160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Afbeelding 6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578" y="2660639"/>
              <a:ext cx="41274" cy="152400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 userDrawn="1">
            <p:ph type="title"/>
          </p:nvPr>
        </p:nvSpPr>
        <p:spPr>
          <a:xfrm>
            <a:off x="575536" y="1035050"/>
            <a:ext cx="8301764" cy="1920240"/>
          </a:xfrm>
        </p:spPr>
        <p:txBody>
          <a:bodyPr anchor="b" anchorCtr="0"/>
          <a:lstStyle>
            <a:lvl1pPr>
              <a:defRPr sz="6000" spc="0" baseline="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7630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cas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4604400"/>
            <a:ext cx="9144000" cy="540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4" name="Afbeelding 3" descr="timeline_pijl_wi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99" y="1344920"/>
            <a:ext cx="58382" cy="213591"/>
          </a:xfrm>
          <a:prstGeom prst="rect">
            <a:avLst/>
          </a:prstGeom>
        </p:spPr>
      </p:pic>
      <p:cxnSp>
        <p:nvCxnSpPr>
          <p:cNvPr id="5" name="Rechte verbindingslijn 4"/>
          <p:cNvCxnSpPr/>
          <p:nvPr userDrawn="1"/>
        </p:nvCxnSpPr>
        <p:spPr>
          <a:xfrm flipV="1">
            <a:off x="728639" y="1651000"/>
            <a:ext cx="0" cy="172720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05741" y="1212851"/>
            <a:ext cx="7065818" cy="1316038"/>
          </a:xfrm>
          <a:prstGeom prst="rect">
            <a:avLst/>
          </a:prstGeom>
        </p:spPr>
        <p:txBody>
          <a:bodyPr/>
          <a:lstStyle>
            <a:lvl1pPr>
              <a:defRPr sz="3000" b="0" spc="0"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nl-NL"/>
              <a:t>Click to edit Master title style</a:t>
            </a:r>
            <a:endParaRPr lang="nl-NL" dirty="0"/>
          </a:p>
        </p:txBody>
      </p:sp>
      <p:sp>
        <p:nvSpPr>
          <p:cNvPr id="6" name="Rechthoek 5"/>
          <p:cNvSpPr/>
          <p:nvPr userDrawn="1"/>
        </p:nvSpPr>
        <p:spPr>
          <a:xfrm>
            <a:off x="0" y="0"/>
            <a:ext cx="9144000" cy="540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79395"/>
            <a:ext cx="9144000" cy="115869"/>
          </a:xfrm>
          <a:prstGeom prst="rect">
            <a:avLst/>
          </a:prstGeom>
        </p:spPr>
      </p:pic>
      <p:sp>
        <p:nvSpPr>
          <p:cNvPr id="9" name="Tijdelijke aanduiding voor afbeelding 8"/>
          <p:cNvSpPr>
            <a:spLocks noGrp="1"/>
          </p:cNvSpPr>
          <p:nvPr>
            <p:ph type="pic" sz="quarter" idx="10"/>
          </p:nvPr>
        </p:nvSpPr>
        <p:spPr>
          <a:xfrm>
            <a:off x="8676000" y="4932001"/>
            <a:ext cx="69230" cy="14399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0757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423136" y="4867994"/>
            <a:ext cx="4148864" cy="16840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>
              <a:defRPr lang="nl-NL" sz="55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Annual Outlook Hinterland and Continental Freight</a:t>
            </a:r>
            <a:endParaRPr lang="nl-NL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23136" y="4867994"/>
            <a:ext cx="4148864" cy="16840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55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0A1B602-CD3E-AC41-8242-DD367490E7D3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titel 1"/>
          <p:cNvSpPr>
            <a:spLocks noGrp="1"/>
          </p:cNvSpPr>
          <p:nvPr>
            <p:ph type="title"/>
          </p:nvPr>
        </p:nvSpPr>
        <p:spPr>
          <a:xfrm>
            <a:off x="423136" y="898300"/>
            <a:ext cx="83016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12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23136" y="1746250"/>
            <a:ext cx="8301600" cy="3085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2"/>
          </p:nvPr>
        </p:nvSpPr>
        <p:spPr>
          <a:xfrm>
            <a:off x="7168896" y="4867200"/>
            <a:ext cx="1556004" cy="1692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lang="nl-NL" sz="550" b="1" smtClean="0">
                <a:latin typeface="Arial" pitchFamily="34" charset="0"/>
                <a:cs typeface="Arial" pitchFamily="34" charset="0"/>
              </a:defRPr>
            </a:lvl1pPr>
          </a:lstStyle>
          <a:p>
            <a:fld id="{15C9501B-970B-4D5B-8A94-9A87DC4C88AA}" type="datetimeFigureOut">
              <a:rPr lang="nl-NL" smtClean="0"/>
              <a:pPr/>
              <a:t>16-10-2018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6566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49" r:id="rId2"/>
    <p:sldLayoutId id="2147483663" r:id="rId3"/>
    <p:sldLayoutId id="2147483650" r:id="rId4"/>
    <p:sldLayoutId id="2147483652" r:id="rId5"/>
    <p:sldLayoutId id="2147483661" r:id="rId6"/>
    <p:sldLayoutId id="2147483658" r:id="rId7"/>
    <p:sldLayoutId id="2147483651" r:id="rId8"/>
    <p:sldLayoutId id="2147483653" r:id="rId9"/>
    <p:sldLayoutId id="2147483659" r:id="rId10"/>
    <p:sldLayoutId id="2147483662" r:id="rId11"/>
    <p:sldLayoutId id="2147483654" r:id="rId12"/>
    <p:sldLayoutId id="2147483655" r:id="rId13"/>
    <p:sldLayoutId id="2147483656" r:id="rId14"/>
    <p:sldLayoutId id="2147483660" r:id="rId15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300" b="0" kern="1200" cap="all" spc="0" baseline="0">
          <a:solidFill>
            <a:schemeClr val="tx2"/>
          </a:solidFill>
          <a:latin typeface="Arial Black"/>
          <a:ea typeface="+mj-ea"/>
          <a:cs typeface="Arial Black"/>
        </a:defRPr>
      </a:lvl1pPr>
    </p:titleStyle>
    <p:bodyStyle>
      <a:lvl1pPr marL="177800" indent="-177800" algn="l" defTabSz="457200" rtl="0" eaLnBrk="1" latinLnBrk="0" hangingPunct="1">
        <a:spcBef>
          <a:spcPct val="20000"/>
        </a:spcBef>
        <a:buSzPct val="100000"/>
        <a:buFontTx/>
        <a:buBlip>
          <a:blip r:embed="rId17"/>
        </a:buBlip>
        <a:defRPr sz="1400" kern="1200">
          <a:solidFill>
            <a:schemeClr val="tx1"/>
          </a:solidFill>
          <a:latin typeface="Arial"/>
          <a:ea typeface="+mn-ea"/>
          <a:cs typeface="Arial"/>
        </a:defRPr>
      </a:lvl1pPr>
      <a:lvl2pPr marL="539750" indent="-177800" algn="l" defTabSz="457200" rtl="0" eaLnBrk="1" latinLnBrk="0" hangingPunct="1">
        <a:spcBef>
          <a:spcPct val="20000"/>
        </a:spcBef>
        <a:buSzPct val="100000"/>
        <a:buFontTx/>
        <a:buBlip>
          <a:blip r:embed="rId17"/>
        </a:buBlip>
        <a:defRPr sz="1400" kern="1200">
          <a:solidFill>
            <a:schemeClr val="tx1"/>
          </a:solidFill>
          <a:latin typeface="Arial"/>
          <a:ea typeface="+mn-ea"/>
          <a:cs typeface="Arial"/>
        </a:defRPr>
      </a:lvl2pPr>
      <a:lvl3pPr marL="984250" indent="-177800" algn="l" defTabSz="457200" rtl="0" eaLnBrk="1" latinLnBrk="0" hangingPunct="1">
        <a:spcBef>
          <a:spcPct val="20000"/>
        </a:spcBef>
        <a:buSzPct val="100000"/>
        <a:buFontTx/>
        <a:buBlip>
          <a:blip r:embed="rId17"/>
        </a:buBlip>
        <a:defRPr sz="1400" kern="1200">
          <a:solidFill>
            <a:schemeClr val="tx1"/>
          </a:solidFill>
          <a:latin typeface="Arial"/>
          <a:ea typeface="+mn-ea"/>
          <a:cs typeface="Arial"/>
        </a:defRPr>
      </a:lvl3pPr>
      <a:lvl4pPr marL="1435100" indent="-177800" algn="l" defTabSz="457200" rtl="0" eaLnBrk="1" latinLnBrk="0" hangingPunct="1">
        <a:spcBef>
          <a:spcPct val="20000"/>
        </a:spcBef>
        <a:buSzPct val="100000"/>
        <a:buFontTx/>
        <a:buBlip>
          <a:blip r:embed="rId17"/>
        </a:buBlip>
        <a:defRPr sz="1400" kern="1200">
          <a:solidFill>
            <a:schemeClr val="tx1"/>
          </a:solidFill>
          <a:latin typeface="Arial"/>
          <a:ea typeface="+mn-ea"/>
          <a:cs typeface="Arial"/>
        </a:defRPr>
      </a:lvl4pPr>
      <a:lvl5pPr marL="1885950" indent="-184150" algn="l" defTabSz="457200" rtl="0" eaLnBrk="1" latinLnBrk="0" hangingPunct="1">
        <a:spcBef>
          <a:spcPct val="20000"/>
        </a:spcBef>
        <a:buSzPct val="100000"/>
        <a:buFontTx/>
        <a:buBlip>
          <a:blip r:embed="rId17"/>
        </a:buBlip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tm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13" Type="http://schemas.openxmlformats.org/officeDocument/2006/relationships/image" Target="../media/image62.jpeg"/><Relationship Id="rId3" Type="http://schemas.openxmlformats.org/officeDocument/2006/relationships/image" Target="../media/image52.png"/><Relationship Id="rId7" Type="http://schemas.openxmlformats.org/officeDocument/2006/relationships/image" Target="../media/image56.jpg"/><Relationship Id="rId12" Type="http://schemas.openxmlformats.org/officeDocument/2006/relationships/image" Target="../media/image61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jpeg"/><Relationship Id="rId11" Type="http://schemas.openxmlformats.org/officeDocument/2006/relationships/image" Target="../media/image60.jpeg"/><Relationship Id="rId5" Type="http://schemas.openxmlformats.org/officeDocument/2006/relationships/image" Target="../media/image54.jpeg"/><Relationship Id="rId10" Type="http://schemas.openxmlformats.org/officeDocument/2006/relationships/image" Target="../media/image59.jpg"/><Relationship Id="rId4" Type="http://schemas.openxmlformats.org/officeDocument/2006/relationships/image" Target="../media/image53.png"/><Relationship Id="rId9" Type="http://schemas.openxmlformats.org/officeDocument/2006/relationships/image" Target="../media/image5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t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7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jpg"/><Relationship Id="rId12" Type="http://schemas.openxmlformats.org/officeDocument/2006/relationships/image" Target="../media/image4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jp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tmp"/><Relationship Id="rId10" Type="http://schemas.openxmlformats.org/officeDocument/2006/relationships/image" Target="../media/image43.png"/><Relationship Id="rId4" Type="http://schemas.openxmlformats.org/officeDocument/2006/relationships/image" Target="../media/image37.jpg"/><Relationship Id="rId9" Type="http://schemas.openxmlformats.org/officeDocument/2006/relationships/image" Target="../media/image42.jpg"/><Relationship Id="rId14" Type="http://schemas.openxmlformats.org/officeDocument/2006/relationships/image" Target="../media/image47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905741" y="1228759"/>
            <a:ext cx="7065818" cy="1316038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Annual Outlook </a:t>
            </a:r>
            <a:r>
              <a:rPr lang="en-US" dirty="0" smtClean="0">
                <a:latin typeface="Arial Black" panose="020B0A04020102020204" pitchFamily="34" charset="0"/>
              </a:rPr>
              <a:t/>
            </a:r>
            <a:br>
              <a:rPr lang="en-US" dirty="0" smtClean="0">
                <a:latin typeface="Arial Black" panose="020B0A04020102020204" pitchFamily="34" charset="0"/>
              </a:rPr>
            </a:br>
            <a:r>
              <a:rPr lang="en-US" dirty="0" smtClean="0">
                <a:latin typeface="Arial Black" panose="020B0A04020102020204" pitchFamily="34" charset="0"/>
              </a:rPr>
              <a:t>Hinterland </a:t>
            </a:r>
            <a:r>
              <a:rPr lang="en-US" dirty="0">
                <a:latin typeface="Arial Black" panose="020B0A04020102020204" pitchFamily="34" charset="0"/>
              </a:rPr>
              <a:t>and </a:t>
            </a:r>
            <a:r>
              <a:rPr lang="en-US" dirty="0" smtClean="0">
                <a:latin typeface="Arial Black" panose="020B0A04020102020204" pitchFamily="34" charset="0"/>
              </a:rPr>
              <a:t/>
            </a:r>
            <a:br>
              <a:rPr lang="en-US" dirty="0" smtClean="0">
                <a:latin typeface="Arial Black" panose="020B0A04020102020204" pitchFamily="34" charset="0"/>
              </a:rPr>
            </a:br>
            <a:r>
              <a:rPr lang="en-US" dirty="0" smtClean="0">
                <a:latin typeface="Arial Black" panose="020B0A04020102020204" pitchFamily="34" charset="0"/>
              </a:rPr>
              <a:t>Continental </a:t>
            </a:r>
            <a:r>
              <a:rPr lang="en-US" dirty="0">
                <a:latin typeface="Arial Black" panose="020B0A04020102020204" pitchFamily="34" charset="0"/>
              </a:rPr>
              <a:t>Freight</a:t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en-US" dirty="0">
                <a:latin typeface="Arial Black" panose="020B0A04020102020204" pitchFamily="34" charset="0"/>
              </a:rPr>
              <a:t/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en-US" sz="1200" dirty="0" smtClean="0">
                <a:latin typeface="Arial Black" panose="020B0A04020102020204" pitchFamily="34" charset="0"/>
              </a:rPr>
              <a:t>Eelco den Boer (CE Delft)</a:t>
            </a:r>
            <a:r>
              <a:rPr lang="en-US" dirty="0" smtClean="0">
                <a:latin typeface="Arial Black" panose="020B0A04020102020204" pitchFamily="34" charset="0"/>
              </a:rPr>
              <a:t/>
            </a:r>
            <a:br>
              <a:rPr lang="en-US" dirty="0" smtClean="0">
                <a:latin typeface="Arial Black" panose="020B0A04020102020204" pitchFamily="34" charset="0"/>
              </a:rPr>
            </a:br>
            <a:r>
              <a:rPr lang="en-US" dirty="0" smtClean="0">
                <a:latin typeface="Arial Black" panose="020B0A04020102020204" pitchFamily="34" charset="0"/>
              </a:rPr>
              <a:t/>
            </a:r>
            <a:br>
              <a:rPr lang="en-US" dirty="0" smtClean="0">
                <a:latin typeface="Arial Black" panose="020B0A04020102020204" pitchFamily="34" charset="0"/>
              </a:rPr>
            </a:br>
            <a:r>
              <a:rPr lang="en-US" sz="1200" cap="none" dirty="0" smtClean="0">
                <a:latin typeface="Arial" panose="020B0604020202020204" pitchFamily="34" charset="0"/>
              </a:rPr>
              <a:t>Herman </a:t>
            </a:r>
            <a:r>
              <a:rPr lang="en-US" sz="1200" cap="none" dirty="0">
                <a:latin typeface="Arial" panose="020B0604020202020204" pitchFamily="34" charset="0"/>
              </a:rPr>
              <a:t>Wagter </a:t>
            </a:r>
            <a:r>
              <a:rPr lang="en-US" sz="1200" cap="none" dirty="0" smtClean="0">
                <a:latin typeface="Arial" panose="020B0604020202020204" pitchFamily="34" charset="0"/>
              </a:rPr>
              <a:t>( Connekt)</a:t>
            </a:r>
            <a:r>
              <a:rPr lang="en-US" sz="1200" cap="none" dirty="0">
                <a:latin typeface="Arial" panose="020B0604020202020204" pitchFamily="34" charset="0"/>
              </a:rPr>
              <a:t/>
            </a:r>
            <a:br>
              <a:rPr lang="en-US" sz="1200" cap="none" dirty="0">
                <a:latin typeface="Arial" panose="020B0604020202020204" pitchFamily="34" charset="0"/>
              </a:rPr>
            </a:br>
            <a:r>
              <a:rPr lang="en-US" sz="1200" cap="none" dirty="0">
                <a:latin typeface="Arial" panose="020B0604020202020204" pitchFamily="34" charset="0"/>
              </a:rPr>
              <a:t>Paul van de Lande </a:t>
            </a:r>
            <a:r>
              <a:rPr lang="en-US" sz="1200" cap="none" dirty="0" smtClean="0">
                <a:latin typeface="Arial" panose="020B0604020202020204" pitchFamily="34" charset="0"/>
              </a:rPr>
              <a:t>(TNO)</a:t>
            </a:r>
            <a:r>
              <a:rPr lang="en-US" sz="1200" cap="none" dirty="0">
                <a:latin typeface="Arial" panose="020B0604020202020204" pitchFamily="34" charset="0"/>
              </a:rPr>
              <a:t/>
            </a:r>
            <a:br>
              <a:rPr lang="en-US" sz="1200" cap="none" dirty="0">
                <a:latin typeface="Arial" panose="020B0604020202020204" pitchFamily="34" charset="0"/>
              </a:rPr>
            </a:br>
            <a:r>
              <a:rPr lang="en-US" sz="1200" cap="none" dirty="0">
                <a:latin typeface="Arial" panose="020B0604020202020204" pitchFamily="34" charset="0"/>
              </a:rPr>
              <a:t>Roy van den Berg (CE Delft)</a:t>
            </a:r>
            <a:br>
              <a:rPr lang="en-US" sz="1200" cap="none" dirty="0">
                <a:latin typeface="Arial" panose="020B0604020202020204" pitchFamily="34" charset="0"/>
              </a:rPr>
            </a:br>
            <a:r>
              <a:rPr lang="en-US" sz="1200" cap="none" dirty="0">
                <a:latin typeface="Arial" panose="020B0604020202020204" pitchFamily="34" charset="0"/>
              </a:rPr>
              <a:t>Jordy Spreen </a:t>
            </a:r>
            <a:r>
              <a:rPr lang="en-US" sz="1200" cap="none" dirty="0" smtClean="0">
                <a:latin typeface="Arial" panose="020B0604020202020204" pitchFamily="34" charset="0"/>
              </a:rPr>
              <a:t>(TNO)</a:t>
            </a:r>
            <a:br>
              <a:rPr lang="en-US" sz="1200" cap="none" dirty="0" smtClean="0">
                <a:latin typeface="Arial" panose="020B0604020202020204" pitchFamily="34" charset="0"/>
              </a:rPr>
            </a:br>
            <a:r>
              <a:rPr lang="en-US" sz="1200" cap="none" dirty="0">
                <a:latin typeface="Arial" panose="020B0604020202020204" pitchFamily="34" charset="0"/>
              </a:rPr>
              <a:t/>
            </a:r>
            <a:br>
              <a:rPr lang="en-US" sz="1200" cap="none" dirty="0">
                <a:latin typeface="Arial" panose="020B0604020202020204" pitchFamily="34" charset="0"/>
              </a:rPr>
            </a:br>
            <a:r>
              <a:rPr lang="en-US" sz="1200" cap="none" dirty="0" smtClean="0">
                <a:latin typeface="Arial" panose="020B0604020202020204" pitchFamily="34" charset="0"/>
              </a:rPr>
              <a:t/>
            </a:r>
            <a:br>
              <a:rPr lang="en-US" sz="1200" cap="none" dirty="0" smtClean="0">
                <a:latin typeface="Arial" panose="020B0604020202020204" pitchFamily="34" charset="0"/>
              </a:rPr>
            </a:br>
            <a:r>
              <a:rPr lang="nl-NL" sz="1200" dirty="0"/>
              <a:t>topsectorlogistiek.nl/nieuws</a:t>
            </a:r>
            <a:r>
              <a:rPr lang="en-US" sz="1200" cap="none" dirty="0">
                <a:latin typeface="Arial" panose="020B0604020202020204" pitchFamily="34" charset="0"/>
              </a:rPr>
              <a:t/>
            </a:r>
            <a:br>
              <a:rPr lang="en-US" sz="1200" cap="none" dirty="0">
                <a:latin typeface="Arial" panose="020B0604020202020204" pitchFamily="34" charset="0"/>
              </a:rPr>
            </a:br>
            <a:r>
              <a:rPr lang="en-US" sz="1200" cap="none" dirty="0">
                <a:latin typeface="Arial" panose="020B0604020202020204" pitchFamily="34" charset="0"/>
              </a:rPr>
              <a:t/>
            </a:r>
            <a:br>
              <a:rPr lang="en-US" sz="1200" cap="none" dirty="0">
                <a:latin typeface="Arial" panose="020B0604020202020204" pitchFamily="34" charset="0"/>
              </a:rPr>
            </a:br>
            <a:r>
              <a:rPr lang="en-US" sz="1200" cap="none" dirty="0">
                <a:latin typeface="Arial" panose="020B0604020202020204" pitchFamily="34" charset="0"/>
              </a:rPr>
              <a:t/>
            </a:r>
            <a:br>
              <a:rPr lang="en-US" sz="1200" cap="none" dirty="0">
                <a:latin typeface="Arial" panose="020B0604020202020204" pitchFamily="34" charset="0"/>
              </a:rPr>
            </a:br>
            <a:r>
              <a:rPr lang="en-US" sz="1200" cap="none" dirty="0">
                <a:latin typeface="Arial" panose="020B0604020202020204" pitchFamily="34" charset="0"/>
              </a:rPr>
              <a:t/>
            </a:r>
            <a:br>
              <a:rPr lang="en-US" sz="1200" cap="none" dirty="0">
                <a:latin typeface="Arial" panose="020B0604020202020204" pitchFamily="34" charset="0"/>
              </a:rPr>
            </a:br>
            <a:r>
              <a:rPr lang="en-US" sz="1200" cap="none" dirty="0">
                <a:latin typeface="Arial" panose="020B0604020202020204" pitchFamily="34" charset="0"/>
              </a:rPr>
              <a:t/>
            </a:r>
            <a:br>
              <a:rPr lang="en-US" sz="1200" cap="none" dirty="0">
                <a:latin typeface="Arial" panose="020B0604020202020204" pitchFamily="34" charset="0"/>
              </a:rPr>
            </a:br>
            <a:r>
              <a:rPr lang="en-US" sz="1200" cap="none" dirty="0">
                <a:latin typeface="Arial" panose="020B0604020202020204" pitchFamily="34" charset="0"/>
              </a:rPr>
              <a:t/>
            </a:r>
            <a:br>
              <a:rPr lang="en-US" sz="1200" cap="none" dirty="0">
                <a:latin typeface="Arial" panose="020B0604020202020204" pitchFamily="34" charset="0"/>
              </a:rPr>
            </a:br>
            <a:r>
              <a:rPr lang="en-US" sz="1200" cap="none" dirty="0">
                <a:latin typeface="Arial" panose="020B0604020202020204" pitchFamily="34" charset="0"/>
              </a:rPr>
              <a:t/>
            </a:r>
            <a:br>
              <a:rPr lang="en-US" sz="1200" cap="none" dirty="0">
                <a:latin typeface="Arial" panose="020B0604020202020204" pitchFamily="34" charset="0"/>
              </a:rPr>
            </a:br>
            <a:r>
              <a:rPr lang="en-US" sz="1200" cap="none" dirty="0">
                <a:latin typeface="Arial" panose="020B0604020202020204" pitchFamily="34" charset="0"/>
              </a:rPr>
              <a:t/>
            </a:r>
            <a:br>
              <a:rPr lang="en-US" sz="1200" cap="none" dirty="0">
                <a:latin typeface="Arial" panose="020B0604020202020204" pitchFamily="34" charset="0"/>
              </a:rPr>
            </a:br>
            <a:r>
              <a:rPr lang="en-US" sz="1200" cap="none" dirty="0">
                <a:latin typeface="Arial" panose="020B0604020202020204" pitchFamily="34" charset="0"/>
              </a:rPr>
              <a:t/>
            </a:r>
            <a:br>
              <a:rPr lang="en-US" sz="1200" cap="none" dirty="0">
                <a:latin typeface="Arial" panose="020B0604020202020204" pitchFamily="34" charset="0"/>
              </a:rPr>
            </a:br>
            <a:r>
              <a:rPr lang="en-US" sz="1200" cap="none" dirty="0">
                <a:latin typeface="Arial" panose="020B0604020202020204" pitchFamily="34" charset="0"/>
              </a:rPr>
              <a:t/>
            </a:r>
            <a:br>
              <a:rPr lang="en-US" sz="1200" cap="none" dirty="0">
                <a:latin typeface="Arial" panose="020B0604020202020204" pitchFamily="34" charset="0"/>
              </a:rPr>
            </a:br>
            <a:endParaRPr lang="nl-NL" sz="1200" cap="none" dirty="0">
              <a:latin typeface="Arial" panose="020B0604020202020204" pitchFamily="34" charset="0"/>
            </a:endParaRPr>
          </a:p>
        </p:txBody>
      </p:sp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131" y="539111"/>
            <a:ext cx="1723869" cy="243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93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95CA9-F670-4108-B944-DE826F2A2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600" y="744467"/>
            <a:ext cx="8301600" cy="720000"/>
          </a:xfrm>
        </p:spPr>
        <p:txBody>
          <a:bodyPr/>
          <a:lstStyle/>
          <a:p>
            <a:r>
              <a:rPr lang="nl-NL" dirty="0" err="1"/>
              <a:t>decarbonisatieconcepten</a:t>
            </a:r>
            <a:endParaRPr lang="nl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EB6041-8458-481E-9093-9EF749372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Annual Outlook Hinterland and Continental Freight</a:t>
            </a:r>
            <a:endParaRPr lang="nl-NL" dirty="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FEB29E8-59B4-454E-AF45-E45A00CF8E6B}"/>
              </a:ext>
            </a:extLst>
          </p:cNvPr>
          <p:cNvGrpSpPr/>
          <p:nvPr/>
        </p:nvGrpSpPr>
        <p:grpSpPr>
          <a:xfrm>
            <a:off x="472059" y="2311454"/>
            <a:ext cx="1519711" cy="1148912"/>
            <a:chOff x="370937" y="2283718"/>
            <a:chExt cx="1519711" cy="1148912"/>
          </a:xfrm>
        </p:grpSpPr>
        <p:pic>
          <p:nvPicPr>
            <p:cNvPr id="8" name="Picture 7" descr="besparenopretourzendingtuinmeubelen">
              <a:extLst>
                <a:ext uri="{FF2B5EF4-FFF2-40B4-BE49-F238E27FC236}">
                  <a16:creationId xmlns:a16="http://schemas.microsoft.com/office/drawing/2014/main" id="{D2644B51-E6C6-48AF-918F-67B1BDD83717}"/>
                </a:ext>
              </a:extLst>
            </p:cNvPr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479" y="2283718"/>
              <a:ext cx="878510" cy="857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2F1D81-D74A-41C5-9D59-5185355643E6}"/>
                </a:ext>
              </a:extLst>
            </p:cNvPr>
            <p:cNvSpPr txBox="1"/>
            <p:nvPr/>
          </p:nvSpPr>
          <p:spPr>
            <a:xfrm>
              <a:off x="370937" y="3124853"/>
              <a:ext cx="15197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/>
                <a:t>Transportvolume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29F0B44-F8AB-42B8-8912-8CA7F9EFAFBC}"/>
              </a:ext>
            </a:extLst>
          </p:cNvPr>
          <p:cNvGrpSpPr/>
          <p:nvPr/>
        </p:nvGrpSpPr>
        <p:grpSpPr>
          <a:xfrm>
            <a:off x="119271" y="3652728"/>
            <a:ext cx="2480276" cy="1146125"/>
            <a:chOff x="-61349" y="3560770"/>
            <a:chExt cx="2480276" cy="114612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EA30EB6-24E4-467C-98CE-64C61BAD706B}"/>
                </a:ext>
              </a:extLst>
            </p:cNvPr>
            <p:cNvSpPr txBox="1"/>
            <p:nvPr/>
          </p:nvSpPr>
          <p:spPr>
            <a:xfrm>
              <a:off x="-61349" y="4399118"/>
              <a:ext cx="24802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400" dirty="0"/>
                <a:t>Alternatieve brandstoffen</a:t>
              </a:r>
            </a:p>
          </p:txBody>
        </p:sp>
        <p:pic>
          <p:nvPicPr>
            <p:cNvPr id="22" name="Picture 4" descr="biofuel">
              <a:extLst>
                <a:ext uri="{FF2B5EF4-FFF2-40B4-BE49-F238E27FC236}">
                  <a16:creationId xmlns:a16="http://schemas.microsoft.com/office/drawing/2014/main" id="{5C596ED0-7104-4DA4-B7AB-464D63A270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968" y="3560770"/>
              <a:ext cx="1072655" cy="838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EA4382C-9BA6-4E91-9738-4F5EEDA2EF74}"/>
              </a:ext>
            </a:extLst>
          </p:cNvPr>
          <p:cNvGrpSpPr/>
          <p:nvPr/>
        </p:nvGrpSpPr>
        <p:grpSpPr>
          <a:xfrm>
            <a:off x="0" y="1150299"/>
            <a:ext cx="2304871" cy="945712"/>
            <a:chOff x="-81818" y="1101712"/>
            <a:chExt cx="2304871" cy="94571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E39DE3C-61E4-4522-B399-5B1C462E6C07}"/>
                </a:ext>
              </a:extLst>
            </p:cNvPr>
            <p:cNvSpPr txBox="1"/>
            <p:nvPr/>
          </p:nvSpPr>
          <p:spPr>
            <a:xfrm>
              <a:off x="-81818" y="1739647"/>
              <a:ext cx="23048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400" dirty="0"/>
                <a:t>Voer-/vaartuig ontwerp</a:t>
              </a:r>
            </a:p>
          </p:txBody>
        </p:sp>
        <p:pic>
          <p:nvPicPr>
            <p:cNvPr id="24" name="Afbeelding 7">
              <a:extLst>
                <a:ext uri="{FF2B5EF4-FFF2-40B4-BE49-F238E27FC236}">
                  <a16:creationId xmlns:a16="http://schemas.microsoft.com/office/drawing/2014/main" id="{271E9903-329E-42DC-A2C0-95A4E0E985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352" y="1101712"/>
              <a:ext cx="1078409" cy="716693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7069810-A2C8-4046-B7FD-A2BCB1F99995}"/>
              </a:ext>
            </a:extLst>
          </p:cNvPr>
          <p:cNvGrpSpPr/>
          <p:nvPr/>
        </p:nvGrpSpPr>
        <p:grpSpPr>
          <a:xfrm>
            <a:off x="2304871" y="1150299"/>
            <a:ext cx="1284326" cy="1115076"/>
            <a:chOff x="2318009" y="1160646"/>
            <a:chExt cx="1284326" cy="111507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17EF20B-5964-4504-B64A-5949D012725D}"/>
                </a:ext>
              </a:extLst>
            </p:cNvPr>
            <p:cNvSpPr txBox="1"/>
            <p:nvPr/>
          </p:nvSpPr>
          <p:spPr>
            <a:xfrm>
              <a:off x="2391747" y="1752502"/>
              <a:ext cx="1210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400" dirty="0"/>
                <a:t>Elektrisch en</a:t>
              </a:r>
            </a:p>
            <a:p>
              <a:pPr algn="ctr"/>
              <a:r>
                <a:rPr lang="nl-NL" sz="1400" dirty="0"/>
                <a:t>waterstof</a:t>
              </a:r>
            </a:p>
          </p:txBody>
        </p:sp>
        <p:pic>
          <p:nvPicPr>
            <p:cNvPr id="25" name="Picture 3" descr="Smith%20auto's">
              <a:extLst>
                <a:ext uri="{FF2B5EF4-FFF2-40B4-BE49-F238E27FC236}">
                  <a16:creationId xmlns:a16="http://schemas.microsoft.com/office/drawing/2014/main" id="{EEE8A453-06AE-4B48-BC63-4D58FC8ACD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8009" y="1160646"/>
              <a:ext cx="1253902" cy="607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E9CA6CF-94CD-4CD2-8ABC-3970450D680E}"/>
              </a:ext>
            </a:extLst>
          </p:cNvPr>
          <p:cNvGrpSpPr/>
          <p:nvPr/>
        </p:nvGrpSpPr>
        <p:grpSpPr>
          <a:xfrm>
            <a:off x="4209181" y="1168365"/>
            <a:ext cx="1748860" cy="983182"/>
            <a:chOff x="3844395" y="1118604"/>
            <a:chExt cx="1748860" cy="98318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18E2D0A-521C-480C-B193-A2AC8DF4FD1B}"/>
                </a:ext>
              </a:extLst>
            </p:cNvPr>
            <p:cNvSpPr txBox="1"/>
            <p:nvPr/>
          </p:nvSpPr>
          <p:spPr>
            <a:xfrm>
              <a:off x="4185044" y="1794009"/>
              <a:ext cx="10502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 err="1"/>
                <a:t>Modal</a:t>
              </a:r>
              <a:r>
                <a:rPr lang="nl-NL" sz="1400" dirty="0"/>
                <a:t> shift</a:t>
              </a:r>
            </a:p>
          </p:txBody>
        </p:sp>
        <p:pic>
          <p:nvPicPr>
            <p:cNvPr id="26" name="Picture 2" descr="C:\Users\PaulvdL\AppData\Local\Microsoft\Windows\Temporary Internet Files\Content.Outlook\TRNC1CVA\phpThumb_generated_thumbnailjpg.jpg">
              <a:extLst>
                <a:ext uri="{FF2B5EF4-FFF2-40B4-BE49-F238E27FC236}">
                  <a16:creationId xmlns:a16="http://schemas.microsoft.com/office/drawing/2014/main" id="{1900D23D-3A9C-4E29-A467-51C5FC69BC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4395" y="1118604"/>
              <a:ext cx="1748860" cy="584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A4F19F1-FA70-4ECA-BE10-3F0B158CBD64}"/>
              </a:ext>
            </a:extLst>
          </p:cNvPr>
          <p:cNvGrpSpPr/>
          <p:nvPr/>
        </p:nvGrpSpPr>
        <p:grpSpPr>
          <a:xfrm>
            <a:off x="2409653" y="2300967"/>
            <a:ext cx="1583163" cy="1148162"/>
            <a:chOff x="2132669" y="2284468"/>
            <a:chExt cx="1583163" cy="114816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035F781-888C-4D77-A15D-30E3AA7AADFB}"/>
                </a:ext>
              </a:extLst>
            </p:cNvPr>
            <p:cNvSpPr txBox="1"/>
            <p:nvPr/>
          </p:nvSpPr>
          <p:spPr>
            <a:xfrm>
              <a:off x="2132669" y="3124853"/>
              <a:ext cx="15293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/>
                <a:t>Transportafstand</a:t>
              </a: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47170E27-FE08-40C5-90E9-251EBA294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64045" y="2284468"/>
              <a:ext cx="1451787" cy="914626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59D65CC-1388-41F2-ACBF-B68AABBA46F7}"/>
              </a:ext>
            </a:extLst>
          </p:cNvPr>
          <p:cNvGrpSpPr/>
          <p:nvPr/>
        </p:nvGrpSpPr>
        <p:grpSpPr>
          <a:xfrm>
            <a:off x="4331530" y="2274214"/>
            <a:ext cx="1619098" cy="1186152"/>
            <a:chOff x="3949982" y="2223193"/>
            <a:chExt cx="1619098" cy="118615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C0BC639-37C5-43D2-BCBC-F5F7C44181BF}"/>
                </a:ext>
              </a:extLst>
            </p:cNvPr>
            <p:cNvSpPr txBox="1"/>
            <p:nvPr/>
          </p:nvSpPr>
          <p:spPr>
            <a:xfrm>
              <a:off x="3949982" y="3101568"/>
              <a:ext cx="16190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/>
                <a:t>Transportplanning</a:t>
              </a:r>
            </a:p>
          </p:txBody>
        </p:sp>
        <p:pic>
          <p:nvPicPr>
            <p:cNvPr id="31" name="Picture 4" descr="C:\Users\PaulvdL\AppData\Local\Microsoft\Windows\Temporary Internet Files\Content.Outlook\TRNC1CVA\8813_350.png">
              <a:extLst>
                <a:ext uri="{FF2B5EF4-FFF2-40B4-BE49-F238E27FC236}">
                  <a16:creationId xmlns:a16="http://schemas.microsoft.com/office/drawing/2014/main" id="{F636E4ED-579D-4A00-B70E-D7CE9C2F5E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7612" y="2223193"/>
              <a:ext cx="1451787" cy="864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8D00D35-947B-47A8-9600-C5C1BE87997E}"/>
              </a:ext>
            </a:extLst>
          </p:cNvPr>
          <p:cNvGrpSpPr/>
          <p:nvPr/>
        </p:nvGrpSpPr>
        <p:grpSpPr>
          <a:xfrm>
            <a:off x="6224064" y="1138539"/>
            <a:ext cx="3050428" cy="1005144"/>
            <a:chOff x="6117426" y="1001576"/>
            <a:chExt cx="3050428" cy="100514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4A5B9C6-043B-48B1-9076-6D835C280AC6}"/>
                </a:ext>
              </a:extLst>
            </p:cNvPr>
            <p:cNvSpPr txBox="1"/>
            <p:nvPr/>
          </p:nvSpPr>
          <p:spPr>
            <a:xfrm>
              <a:off x="6117426" y="1698943"/>
              <a:ext cx="30504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400" dirty="0"/>
                <a:t>Logistiek design en organisatie</a:t>
              </a:r>
            </a:p>
          </p:txBody>
        </p:sp>
        <p:pic>
          <p:nvPicPr>
            <p:cNvPr id="32" name="Picture 5" descr="C:\Users\PaulvdL\AppData\Local\Microsoft\Windows\Temporary Internet Files\Content.Outlook\TRNC1CVA\controlekamer-destillatietorens.jpg">
              <a:extLst>
                <a:ext uri="{FF2B5EF4-FFF2-40B4-BE49-F238E27FC236}">
                  <a16:creationId xmlns:a16="http://schemas.microsoft.com/office/drawing/2014/main" id="{45E50A95-8E5B-4A44-934D-3901B3DDD9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6328" y="1001576"/>
              <a:ext cx="1769613" cy="7166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4E60B98-302C-4C41-B1F6-29DFFE35E94D}"/>
              </a:ext>
            </a:extLst>
          </p:cNvPr>
          <p:cNvGrpSpPr/>
          <p:nvPr/>
        </p:nvGrpSpPr>
        <p:grpSpPr>
          <a:xfrm>
            <a:off x="6884431" y="3652728"/>
            <a:ext cx="1176925" cy="1207161"/>
            <a:chOff x="6938139" y="3714259"/>
            <a:chExt cx="1176925" cy="120716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97D69B6-EB44-45EB-BCC0-F17B591607E3}"/>
                </a:ext>
              </a:extLst>
            </p:cNvPr>
            <p:cNvSpPr txBox="1"/>
            <p:nvPr/>
          </p:nvSpPr>
          <p:spPr>
            <a:xfrm>
              <a:off x="7274769" y="4613643"/>
              <a:ext cx="4635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/>
                <a:t>ITS</a:t>
              </a: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F0B03A75-6496-4F94-8282-2906F08C7857}"/>
                </a:ext>
              </a:extLst>
            </p:cNvPr>
            <p:cNvPicPr/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8139" y="3714259"/>
              <a:ext cx="1176925" cy="864159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4DB1063-8DD2-4B4A-908D-3C94543B3159}"/>
              </a:ext>
            </a:extLst>
          </p:cNvPr>
          <p:cNvGrpSpPr/>
          <p:nvPr/>
        </p:nvGrpSpPr>
        <p:grpSpPr>
          <a:xfrm>
            <a:off x="6301808" y="2240698"/>
            <a:ext cx="2563895" cy="1200993"/>
            <a:chOff x="6232454" y="2223193"/>
            <a:chExt cx="2563895" cy="120099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7D855DE-F30C-44B0-9F97-FD4B04DFAF8A}"/>
                </a:ext>
              </a:extLst>
            </p:cNvPr>
            <p:cNvSpPr txBox="1"/>
            <p:nvPr/>
          </p:nvSpPr>
          <p:spPr>
            <a:xfrm>
              <a:off x="6232454" y="3116409"/>
              <a:ext cx="25638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400" dirty="0"/>
                <a:t>Rij- en vaargedrag autonoom</a:t>
              </a: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792A8531-B202-47A4-A8DC-7BC725747014}"/>
                </a:ext>
              </a:extLst>
            </p:cNvPr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9823" y="2223193"/>
              <a:ext cx="1470660" cy="944880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C5CC7B6-906C-4C97-B7CE-88CEEA2A0F64}"/>
              </a:ext>
            </a:extLst>
          </p:cNvPr>
          <p:cNvGrpSpPr/>
          <p:nvPr/>
        </p:nvGrpSpPr>
        <p:grpSpPr>
          <a:xfrm>
            <a:off x="4047612" y="3651982"/>
            <a:ext cx="2371925" cy="1135063"/>
            <a:chOff x="3648968" y="3571832"/>
            <a:chExt cx="2371925" cy="113506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599E232-FF4E-484A-AEE4-C0CC936B3BB4}"/>
                </a:ext>
              </a:extLst>
            </p:cNvPr>
            <p:cNvSpPr txBox="1"/>
            <p:nvPr/>
          </p:nvSpPr>
          <p:spPr>
            <a:xfrm>
              <a:off x="3648968" y="4399118"/>
              <a:ext cx="23719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400" dirty="0"/>
                <a:t>Duurzame op- en overslag</a:t>
              </a:r>
            </a:p>
          </p:txBody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91DCCACE-D209-4823-9D65-0AE0E4528C0D}"/>
                </a:ext>
              </a:extLst>
            </p:cNvPr>
            <p:cNvPicPr/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9956" y="3571832"/>
              <a:ext cx="1437022" cy="864159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2665F04-2A6F-45F2-9855-A21FB0722059}"/>
              </a:ext>
            </a:extLst>
          </p:cNvPr>
          <p:cNvGrpSpPr/>
          <p:nvPr/>
        </p:nvGrpSpPr>
        <p:grpSpPr>
          <a:xfrm>
            <a:off x="2569767" y="3665472"/>
            <a:ext cx="1249060" cy="1362977"/>
            <a:chOff x="2240506" y="3573633"/>
            <a:chExt cx="1249060" cy="136297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4CF6FD1-3DFA-409D-8466-410B3C68E9C1}"/>
                </a:ext>
              </a:extLst>
            </p:cNvPr>
            <p:cNvSpPr txBox="1"/>
            <p:nvPr/>
          </p:nvSpPr>
          <p:spPr>
            <a:xfrm>
              <a:off x="2240506" y="4413390"/>
              <a:ext cx="12490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400" dirty="0"/>
                <a:t>Motoren en </a:t>
              </a:r>
            </a:p>
            <a:p>
              <a:pPr algn="ctr"/>
              <a:r>
                <a:rPr lang="nl-NL" sz="1400" dirty="0"/>
                <a:t>aandrijvingen</a:t>
              </a:r>
            </a:p>
          </p:txBody>
        </p:sp>
        <p:pic>
          <p:nvPicPr>
            <p:cNvPr id="47" name="Picture 46" descr="Afbeeldingsresultaat voor turbocharged truck  engine">
              <a:extLst>
                <a:ext uri="{FF2B5EF4-FFF2-40B4-BE49-F238E27FC236}">
                  <a16:creationId xmlns:a16="http://schemas.microsoft.com/office/drawing/2014/main" id="{76486788-82DD-44C0-AAF5-EC2ADD7CDC94}"/>
                </a:ext>
              </a:extLst>
            </p:cNvPr>
            <p:cNvPicPr/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00" t="7957" r="11128" b="6667"/>
            <a:stretch/>
          </p:blipFill>
          <p:spPr bwMode="auto">
            <a:xfrm>
              <a:off x="2321483" y="3573633"/>
              <a:ext cx="1100983" cy="86415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3775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20DB9A24-8ED0-4054-BABA-09B03E66EEED}"/>
              </a:ext>
            </a:extLst>
          </p:cNvPr>
          <p:cNvGrpSpPr/>
          <p:nvPr/>
        </p:nvGrpSpPr>
        <p:grpSpPr>
          <a:xfrm>
            <a:off x="6436198" y="2839608"/>
            <a:ext cx="2638266" cy="2000745"/>
            <a:chOff x="5350381" y="2735765"/>
            <a:chExt cx="3056351" cy="2399269"/>
          </a:xfrm>
        </p:grpSpPr>
        <p:pic>
          <p:nvPicPr>
            <p:cNvPr id="6" name="Afbeelding 23">
              <a:extLst>
                <a:ext uri="{FF2B5EF4-FFF2-40B4-BE49-F238E27FC236}">
                  <a16:creationId xmlns:a16="http://schemas.microsoft.com/office/drawing/2014/main" id="{F9F1AA02-2238-4621-A02A-9B6E706DD89F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505" t="44563" b="35783"/>
            <a:stretch/>
          </p:blipFill>
          <p:spPr bwMode="auto">
            <a:xfrm>
              <a:off x="6890168" y="4070590"/>
              <a:ext cx="1516564" cy="5846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Afbeelding 23">
              <a:extLst>
                <a:ext uri="{FF2B5EF4-FFF2-40B4-BE49-F238E27FC236}">
                  <a16:creationId xmlns:a16="http://schemas.microsoft.com/office/drawing/2014/main" id="{6C08B8FF-A1BE-4EA3-B641-92400EB156C0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277" r="77184" b="38700"/>
            <a:stretch/>
          </p:blipFill>
          <p:spPr bwMode="auto">
            <a:xfrm>
              <a:off x="5350381" y="2735765"/>
              <a:ext cx="1397620" cy="194919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4831D80A-F346-433E-8B50-6C6BD2AFB73E}"/>
                </a:ext>
              </a:extLst>
            </p:cNvPr>
            <p:cNvSpPr txBox="1"/>
            <p:nvPr/>
          </p:nvSpPr>
          <p:spPr>
            <a:xfrm>
              <a:off x="6049191" y="4655227"/>
              <a:ext cx="1977483" cy="4798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i="1" dirty="0">
                  <a:latin typeface="Arial" panose="020B0604020202020204" pitchFamily="34" charset="0"/>
                  <a:cs typeface="Arial" panose="020B0604020202020204" pitchFamily="34" charset="0"/>
                </a:rPr>
                <a:t>CO</a:t>
              </a:r>
              <a:r>
                <a:rPr lang="en-US" sz="1000" i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1000" i="1" dirty="0">
                  <a:latin typeface="Arial" panose="020B0604020202020204" pitchFamily="34" charset="0"/>
                  <a:cs typeface="Arial" panose="020B0604020202020204" pitchFamily="34" charset="0"/>
                </a:rPr>
                <a:t> emissions dry bulk in 2015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36347B2-56A4-44EE-80DB-F9BC02CFC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4885" y="941157"/>
            <a:ext cx="2128386" cy="720000"/>
          </a:xfrm>
        </p:spPr>
        <p:txBody>
          <a:bodyPr/>
          <a:lstStyle/>
          <a:p>
            <a:r>
              <a:rPr lang="nl-NL" dirty="0"/>
              <a:t>Dry bulk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914AD5-922B-431E-BA1E-66B9B67E8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Annual Outlook Hinterland and Continental Freight</a:t>
            </a:r>
            <a:endParaRPr lang="nl-NL" dirty="0"/>
          </a:p>
        </p:txBody>
      </p:sp>
      <p:grpSp>
        <p:nvGrpSpPr>
          <p:cNvPr id="12" name="Groep 11"/>
          <p:cNvGrpSpPr/>
          <p:nvPr/>
        </p:nvGrpSpPr>
        <p:grpSpPr>
          <a:xfrm>
            <a:off x="-27748" y="889500"/>
            <a:ext cx="6516155" cy="3900216"/>
            <a:chOff x="2160322" y="1309053"/>
            <a:chExt cx="6516155" cy="3900216"/>
          </a:xfrm>
        </p:grpSpPr>
        <p:sp>
          <p:nvSpPr>
            <p:cNvPr id="13" name="Rectangle 4"/>
            <p:cNvSpPr/>
            <p:nvPr/>
          </p:nvSpPr>
          <p:spPr>
            <a:xfrm>
              <a:off x="2652392" y="1309053"/>
              <a:ext cx="6006656" cy="3642596"/>
            </a:xfrm>
            <a:prstGeom prst="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cxnSp>
          <p:nvCxnSpPr>
            <p:cNvPr id="14" name="Straight Connector 14"/>
            <p:cNvCxnSpPr/>
            <p:nvPr/>
          </p:nvCxnSpPr>
          <p:spPr>
            <a:xfrm flipV="1">
              <a:off x="2652392" y="4665328"/>
              <a:ext cx="6006656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24"/>
            <p:cNvCxnSpPr/>
            <p:nvPr/>
          </p:nvCxnSpPr>
          <p:spPr>
            <a:xfrm flipV="1">
              <a:off x="8040976" y="1338741"/>
              <a:ext cx="0" cy="3585530"/>
            </a:xfrm>
            <a:prstGeom prst="line">
              <a:avLst/>
            </a:prstGeom>
            <a:ln>
              <a:solidFill>
                <a:srgbClr val="92D050"/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23"/>
            <p:cNvCxnSpPr/>
            <p:nvPr/>
          </p:nvCxnSpPr>
          <p:spPr>
            <a:xfrm flipV="1">
              <a:off x="5504830" y="1338741"/>
              <a:ext cx="0" cy="3585530"/>
            </a:xfrm>
            <a:prstGeom prst="line">
              <a:avLst/>
            </a:prstGeom>
            <a:ln>
              <a:solidFill>
                <a:srgbClr val="92D050"/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7">
              <a:extLst>
                <a:ext uri="{FF2B5EF4-FFF2-40B4-BE49-F238E27FC236}">
                  <a16:creationId xmlns:a16="http://schemas.microsoft.com/office/drawing/2014/main" id="{6852456E-777A-4EF3-8347-436028ED8301}"/>
                </a:ext>
              </a:extLst>
            </p:cNvPr>
            <p:cNvCxnSpPr/>
            <p:nvPr/>
          </p:nvCxnSpPr>
          <p:spPr>
            <a:xfrm flipV="1">
              <a:off x="2669821" y="2091943"/>
              <a:ext cx="6006656" cy="36000"/>
            </a:xfrm>
            <a:prstGeom prst="line">
              <a:avLst/>
            </a:prstGeom>
            <a:ln w="222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8" name="Afgeronde rechthoek 17"/>
            <p:cNvSpPr/>
            <p:nvPr/>
          </p:nvSpPr>
          <p:spPr>
            <a:xfrm>
              <a:off x="5592318" y="2164641"/>
              <a:ext cx="2879859" cy="913070"/>
            </a:xfrm>
            <a:prstGeom prst="round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 dirty="0"/>
                <a:t>Electric/hydrogen </a:t>
              </a:r>
            </a:p>
            <a:p>
              <a:pPr algn="ctr"/>
              <a:r>
                <a:rPr lang="nl-NL" sz="1400" dirty="0"/>
                <a:t>-</a:t>
              </a:r>
            </a:p>
            <a:p>
              <a:pPr algn="ctr"/>
              <a:r>
                <a:rPr lang="nl-NL" sz="1400" dirty="0"/>
                <a:t> vehicles/vessels</a:t>
              </a:r>
            </a:p>
          </p:txBody>
        </p:sp>
        <p:sp>
          <p:nvSpPr>
            <p:cNvPr id="19" name="Afgeronde rechthoek 18"/>
            <p:cNvSpPr/>
            <p:nvPr/>
          </p:nvSpPr>
          <p:spPr>
            <a:xfrm>
              <a:off x="3629248" y="2732675"/>
              <a:ext cx="1875582" cy="369332"/>
            </a:xfrm>
            <a:prstGeom prst="round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900" dirty="0"/>
                <a:t>Alternative carbon based fuels</a:t>
              </a:r>
            </a:p>
          </p:txBody>
        </p:sp>
        <p:sp>
          <p:nvSpPr>
            <p:cNvPr id="20" name="Afgeronde rechthoek 19"/>
            <p:cNvSpPr/>
            <p:nvPr/>
          </p:nvSpPr>
          <p:spPr>
            <a:xfrm>
              <a:off x="3259735" y="3570253"/>
              <a:ext cx="1631109" cy="261610"/>
            </a:xfrm>
            <a:prstGeom prst="roundRect">
              <a:avLst/>
            </a:prstGeom>
            <a:gradFill>
              <a:gsLst>
                <a:gs pos="100000">
                  <a:schemeClr val="bg2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000" dirty="0"/>
                <a:t>Motor design</a:t>
              </a:r>
            </a:p>
          </p:txBody>
        </p:sp>
        <p:sp>
          <p:nvSpPr>
            <p:cNvPr id="21" name="Afgeronde rechthoek 20"/>
            <p:cNvSpPr/>
            <p:nvPr/>
          </p:nvSpPr>
          <p:spPr>
            <a:xfrm>
              <a:off x="4935749" y="3130351"/>
              <a:ext cx="1530846" cy="276999"/>
            </a:xfrm>
            <a:prstGeom prst="roundRect">
              <a:avLst/>
            </a:prstGeom>
            <a:solidFill>
              <a:srgbClr val="92D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000" dirty="0"/>
                <a:t>Autonomous driving</a:t>
              </a:r>
            </a:p>
          </p:txBody>
        </p:sp>
        <p:sp>
          <p:nvSpPr>
            <p:cNvPr id="22" name="Afgeronde rechthoek 21"/>
            <p:cNvSpPr/>
            <p:nvPr/>
          </p:nvSpPr>
          <p:spPr>
            <a:xfrm>
              <a:off x="3210723" y="3271455"/>
              <a:ext cx="1676035" cy="124895"/>
            </a:xfrm>
            <a:prstGeom prst="roundRect">
              <a:avLst/>
            </a:prstGeom>
            <a:solidFill>
              <a:srgbClr val="92D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000" dirty="0"/>
                <a:t>Eco-driving</a:t>
              </a:r>
              <a:r>
                <a:rPr lang="nl-NL" sz="800" dirty="0"/>
                <a:t> &amp; </a:t>
              </a:r>
              <a:r>
                <a:rPr lang="nl-NL" sz="1000" dirty="0"/>
                <a:t>sailing</a:t>
              </a:r>
            </a:p>
          </p:txBody>
        </p:sp>
        <p:sp>
          <p:nvSpPr>
            <p:cNvPr id="23" name="Afgeronde rechthoek 22"/>
            <p:cNvSpPr/>
            <p:nvPr/>
          </p:nvSpPr>
          <p:spPr>
            <a:xfrm>
              <a:off x="3210723" y="3424694"/>
              <a:ext cx="1676035" cy="115155"/>
            </a:xfrm>
            <a:prstGeom prst="roundRect">
              <a:avLst/>
            </a:prstGeom>
            <a:solidFill>
              <a:srgbClr val="92D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000" dirty="0"/>
                <a:t>ITS</a:t>
              </a:r>
              <a:r>
                <a:rPr lang="nl-NL" sz="700" dirty="0"/>
                <a:t> &amp; </a:t>
              </a:r>
              <a:r>
                <a:rPr lang="nl-NL" sz="1000" dirty="0"/>
                <a:t>Cooperative</a:t>
              </a:r>
              <a:r>
                <a:rPr lang="nl-NL" sz="700" dirty="0"/>
                <a:t> </a:t>
              </a:r>
              <a:r>
                <a:rPr lang="nl-NL" sz="1000" dirty="0"/>
                <a:t>systems</a:t>
              </a:r>
            </a:p>
          </p:txBody>
        </p:sp>
        <p:sp>
          <p:nvSpPr>
            <p:cNvPr id="24" name="Afgeronde rechthoek 23"/>
            <p:cNvSpPr/>
            <p:nvPr/>
          </p:nvSpPr>
          <p:spPr>
            <a:xfrm>
              <a:off x="2709187" y="3853729"/>
              <a:ext cx="2177571" cy="242213"/>
            </a:xfrm>
            <a:prstGeom prst="roundRect">
              <a:avLst/>
            </a:prstGeom>
            <a:gradFill>
              <a:gsLst>
                <a:gs pos="100000">
                  <a:schemeClr val="bg2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000" dirty="0"/>
                <a:t>Vehicle design</a:t>
              </a:r>
            </a:p>
          </p:txBody>
        </p:sp>
        <p:sp>
          <p:nvSpPr>
            <p:cNvPr id="25" name="Afgeronde rechthoek 24"/>
            <p:cNvSpPr/>
            <p:nvPr/>
          </p:nvSpPr>
          <p:spPr>
            <a:xfrm>
              <a:off x="4908273" y="3846109"/>
              <a:ext cx="1530846" cy="253841"/>
            </a:xfrm>
            <a:prstGeom prst="roundRect">
              <a:avLst/>
            </a:prstGeom>
            <a:gradFill>
              <a:gsLst>
                <a:gs pos="100000">
                  <a:schemeClr val="bg2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000" dirty="0"/>
                <a:t>Vessel design</a:t>
              </a:r>
            </a:p>
          </p:txBody>
        </p:sp>
        <p:sp>
          <p:nvSpPr>
            <p:cNvPr id="26" name="Afgeronde rechthoek 25"/>
            <p:cNvSpPr/>
            <p:nvPr/>
          </p:nvSpPr>
          <p:spPr>
            <a:xfrm>
              <a:off x="2709187" y="4128894"/>
              <a:ext cx="2704768" cy="231091"/>
            </a:xfrm>
            <a:prstGeom prst="roundRect">
              <a:avLst/>
            </a:prstGeom>
            <a:gradFill>
              <a:gsLst>
                <a:gs pos="100000">
                  <a:schemeClr val="accent2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000" dirty="0"/>
                <a:t>Planning &amp; execution</a:t>
              </a:r>
            </a:p>
          </p:txBody>
        </p:sp>
        <p:sp>
          <p:nvSpPr>
            <p:cNvPr id="27" name="Afgeronde rechthoek 26"/>
            <p:cNvSpPr/>
            <p:nvPr/>
          </p:nvSpPr>
          <p:spPr>
            <a:xfrm>
              <a:off x="2709187" y="4383195"/>
              <a:ext cx="2704768" cy="122461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000" dirty="0"/>
                <a:t>Logistics</a:t>
              </a:r>
              <a:r>
                <a:rPr lang="nl-NL" sz="800" dirty="0"/>
                <a:t> </a:t>
              </a:r>
              <a:r>
                <a:rPr lang="nl-NL" sz="1000" dirty="0"/>
                <a:t>design</a:t>
              </a:r>
              <a:r>
                <a:rPr lang="nl-NL" sz="800" dirty="0"/>
                <a:t> and </a:t>
              </a:r>
              <a:r>
                <a:rPr lang="nl-NL" sz="1000" dirty="0"/>
                <a:t>organisation</a:t>
              </a:r>
            </a:p>
          </p:txBody>
        </p:sp>
        <p:sp>
          <p:nvSpPr>
            <p:cNvPr id="28" name="Afgeronde rechthoek 27"/>
            <p:cNvSpPr/>
            <p:nvPr/>
          </p:nvSpPr>
          <p:spPr>
            <a:xfrm>
              <a:off x="2709188" y="4582389"/>
              <a:ext cx="2177570" cy="61502"/>
            </a:xfrm>
            <a:prstGeom prst="roundRect">
              <a:avLst/>
            </a:prstGeom>
            <a:gradFill>
              <a:gsLst>
                <a:gs pos="100000">
                  <a:schemeClr val="accent2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800" dirty="0"/>
                <a:t>	</a:t>
              </a:r>
              <a:r>
                <a:rPr lang="nl-NL" sz="800" dirty="0" err="1"/>
                <a:t>Warehousing</a:t>
              </a:r>
              <a:endParaRPr lang="nl-NL" dirty="0"/>
            </a:p>
          </p:txBody>
        </p:sp>
        <p:sp>
          <p:nvSpPr>
            <p:cNvPr id="29" name="Afgeronde rechthoek 28"/>
            <p:cNvSpPr/>
            <p:nvPr/>
          </p:nvSpPr>
          <p:spPr>
            <a:xfrm>
              <a:off x="2709921" y="4509347"/>
              <a:ext cx="2177570" cy="61502"/>
            </a:xfrm>
            <a:prstGeom prst="roundRect">
              <a:avLst/>
            </a:prstGeom>
            <a:gradFill>
              <a:gsLst>
                <a:gs pos="100000">
                  <a:schemeClr val="accent2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800" dirty="0"/>
                <a:t>	Transhipment</a:t>
              </a:r>
            </a:p>
          </p:txBody>
        </p:sp>
        <p:cxnSp>
          <p:nvCxnSpPr>
            <p:cNvPr id="30" name="Straight Connector 17"/>
            <p:cNvCxnSpPr/>
            <p:nvPr/>
          </p:nvCxnSpPr>
          <p:spPr>
            <a:xfrm flipV="1">
              <a:off x="2652392" y="1518541"/>
              <a:ext cx="6006656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18"/>
            <p:cNvSpPr txBox="1"/>
            <p:nvPr/>
          </p:nvSpPr>
          <p:spPr>
            <a:xfrm>
              <a:off x="2160322" y="4513086"/>
              <a:ext cx="6732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400" dirty="0"/>
                <a:t>100</a:t>
              </a:r>
            </a:p>
          </p:txBody>
        </p:sp>
        <p:sp>
          <p:nvSpPr>
            <p:cNvPr id="32" name="Rectangle 19"/>
            <p:cNvSpPr/>
            <p:nvPr/>
          </p:nvSpPr>
          <p:spPr>
            <a:xfrm>
              <a:off x="2169568" y="1399829"/>
              <a:ext cx="4828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NL" sz="1400" dirty="0"/>
                <a:t>600</a:t>
              </a:r>
            </a:p>
          </p:txBody>
        </p:sp>
        <p:sp>
          <p:nvSpPr>
            <p:cNvPr id="33" name="TextBox 20"/>
            <p:cNvSpPr txBox="1"/>
            <p:nvPr/>
          </p:nvSpPr>
          <p:spPr>
            <a:xfrm>
              <a:off x="5177326" y="4901401"/>
              <a:ext cx="6732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400" dirty="0"/>
                <a:t>2030</a:t>
              </a:r>
            </a:p>
          </p:txBody>
        </p:sp>
        <p:sp>
          <p:nvSpPr>
            <p:cNvPr id="34" name="TextBox 21"/>
            <p:cNvSpPr txBox="1"/>
            <p:nvPr/>
          </p:nvSpPr>
          <p:spPr>
            <a:xfrm>
              <a:off x="7752321" y="4901492"/>
              <a:ext cx="6732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400" dirty="0"/>
                <a:t>2050</a:t>
              </a:r>
            </a:p>
          </p:txBody>
        </p:sp>
        <p:sp>
          <p:nvSpPr>
            <p:cNvPr id="35" name="TextBox 20"/>
            <p:cNvSpPr txBox="1"/>
            <p:nvPr/>
          </p:nvSpPr>
          <p:spPr>
            <a:xfrm>
              <a:off x="3423332" y="4882861"/>
              <a:ext cx="6732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400" dirty="0"/>
                <a:t>2020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689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59D73-AF4C-4CAA-881A-37009032B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Dry bulk – samenvattend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0B103D-E25B-466A-85F1-EFB5D69D0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Annual Outlook Hinterland and Continental Freight</a:t>
            </a:r>
            <a:endParaRPr lang="nl-NL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5B247AF-8EA3-460D-92EB-9EDF6F9F20DC}"/>
              </a:ext>
            </a:extLst>
          </p:cNvPr>
          <p:cNvSpPr txBox="1">
            <a:spLocks/>
          </p:cNvSpPr>
          <p:nvPr/>
        </p:nvSpPr>
        <p:spPr>
          <a:xfrm>
            <a:off x="577200" y="1520448"/>
            <a:ext cx="5022197" cy="30212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7800" indent="-1778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39750" indent="-1778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84250" indent="-1778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435100" indent="-1778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85950" indent="-1841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Kolen voor elektriciteit vallen weg</a:t>
            </a:r>
          </a:p>
          <a:p>
            <a:pPr lvl="1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Overcapaciteit in overslag en transport</a:t>
            </a:r>
          </a:p>
          <a:p>
            <a:pPr lvl="1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Klein deel kolenstromen (maximaal 15%) wordt vervangen door biomassa</a:t>
            </a:r>
          </a:p>
          <a:p>
            <a:pPr lvl="1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Vergroeningskracht 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nodig, maar komt onder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druk</a:t>
            </a:r>
          </a:p>
          <a:p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Agribulkstromen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zijn groot, ontwikkeling volume onzeker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Overheid en verladers zullen ingrijpen in binnenvaart, vanwege:</a:t>
            </a:r>
          </a:p>
          <a:p>
            <a:pPr lvl="1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Verplaatsen stromen terug naar de weg niet mogelijk/wenselijk</a:t>
            </a:r>
          </a:p>
          <a:p>
            <a:pPr lvl="1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Weginfrastructuur ontoereikend (chauffeurstekorten)</a:t>
            </a:r>
          </a:p>
          <a:p>
            <a:pPr lvl="1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Behoud modaliteit vanwege kostenvoordelen</a:t>
            </a: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61DA277D-220B-4495-89C7-7EDDFA0D0C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9397" y="900000"/>
            <a:ext cx="3279403" cy="198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51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347B2-56A4-44EE-80DB-F9BC02CFC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91" y="861859"/>
            <a:ext cx="2535515" cy="720000"/>
          </a:xfrm>
        </p:spPr>
        <p:txBody>
          <a:bodyPr/>
          <a:lstStyle/>
          <a:p>
            <a:r>
              <a:rPr lang="nl-NL" dirty="0"/>
              <a:t>Consumer </a:t>
            </a:r>
            <a:r>
              <a:rPr lang="nl-NL" dirty="0" err="1"/>
              <a:t>goods</a:t>
            </a:r>
            <a:r>
              <a:rPr lang="nl-NL" dirty="0"/>
              <a:t> naar factor 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914AD5-922B-431E-BA1E-66B9B67E8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Annual Outlook Hinterland and Continental Freight</a:t>
            </a:r>
            <a:endParaRPr lang="nl-NL" dirty="0"/>
          </a:p>
        </p:txBody>
      </p:sp>
      <p:grpSp>
        <p:nvGrpSpPr>
          <p:cNvPr id="17" name="Group 4">
            <a:extLst>
              <a:ext uri="{FF2B5EF4-FFF2-40B4-BE49-F238E27FC236}">
                <a16:creationId xmlns:a16="http://schemas.microsoft.com/office/drawing/2014/main" id="{16E19F4E-32A3-415E-ABAB-40F519596B3D}"/>
              </a:ext>
            </a:extLst>
          </p:cNvPr>
          <p:cNvGrpSpPr/>
          <p:nvPr/>
        </p:nvGrpSpPr>
        <p:grpSpPr>
          <a:xfrm>
            <a:off x="6332038" y="2496369"/>
            <a:ext cx="2909880" cy="2130545"/>
            <a:chOff x="5350381" y="2691161"/>
            <a:chExt cx="3280663" cy="2281306"/>
          </a:xfrm>
        </p:grpSpPr>
        <p:pic>
          <p:nvPicPr>
            <p:cNvPr id="18" name="Afbeelding 8">
              <a:extLst>
                <a:ext uri="{FF2B5EF4-FFF2-40B4-BE49-F238E27FC236}">
                  <a16:creationId xmlns:a16="http://schemas.microsoft.com/office/drawing/2014/main" id="{0740B976-D8B6-43AF-B970-ABCA97B264BA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505" t="44563" b="35783"/>
            <a:stretch/>
          </p:blipFill>
          <p:spPr bwMode="auto">
            <a:xfrm>
              <a:off x="6890168" y="4070590"/>
              <a:ext cx="1516564" cy="5846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Afbeelding 9">
              <a:extLst>
                <a:ext uri="{FF2B5EF4-FFF2-40B4-BE49-F238E27FC236}">
                  <a16:creationId xmlns:a16="http://schemas.microsoft.com/office/drawing/2014/main" id="{91F940E7-E25D-4EFA-8F70-D5DFC60E67C2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76" r="85400" b="38700"/>
            <a:stretch/>
          </p:blipFill>
          <p:spPr bwMode="auto">
            <a:xfrm>
              <a:off x="5350381" y="2691161"/>
              <a:ext cx="894302" cy="19938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TextBox 8">
              <a:extLst>
                <a:ext uri="{FF2B5EF4-FFF2-40B4-BE49-F238E27FC236}">
                  <a16:creationId xmlns:a16="http://schemas.microsoft.com/office/drawing/2014/main" id="{8B1F68D1-3D79-4B41-B8D3-C46EDC4B0E18}"/>
                </a:ext>
              </a:extLst>
            </p:cNvPr>
            <p:cNvSpPr txBox="1"/>
            <p:nvPr/>
          </p:nvSpPr>
          <p:spPr>
            <a:xfrm>
              <a:off x="5930245" y="4726246"/>
              <a:ext cx="270079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nl-NL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i="1" dirty="0">
                  <a:latin typeface="Arial" panose="020B0604020202020204" pitchFamily="34" charset="0"/>
                  <a:cs typeface="Arial" panose="020B0604020202020204" pitchFamily="34" charset="0"/>
                </a:rPr>
                <a:t>CO2 emissions non perishables in 2015</a:t>
              </a:r>
            </a:p>
          </p:txBody>
        </p:sp>
        <p:pic>
          <p:nvPicPr>
            <p:cNvPr id="21" name="Afbeelding 11">
              <a:extLst>
                <a:ext uri="{FF2B5EF4-FFF2-40B4-BE49-F238E27FC236}">
                  <a16:creationId xmlns:a16="http://schemas.microsoft.com/office/drawing/2014/main" id="{C3F7D355-BC6E-407A-B5A8-46A3D8E9CAEA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21" t="15570" r="56076" b="37734"/>
            <a:stretch/>
          </p:blipFill>
          <p:spPr bwMode="auto">
            <a:xfrm>
              <a:off x="6219189" y="2966224"/>
              <a:ext cx="545884" cy="175259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9" name="Groep 108"/>
          <p:cNvGrpSpPr/>
          <p:nvPr/>
        </p:nvGrpSpPr>
        <p:grpSpPr>
          <a:xfrm>
            <a:off x="-37842" y="786206"/>
            <a:ext cx="6498726" cy="3934095"/>
            <a:chOff x="1376923" y="1282464"/>
            <a:chExt cx="6498726" cy="3934095"/>
          </a:xfrm>
        </p:grpSpPr>
        <p:sp>
          <p:nvSpPr>
            <p:cNvPr id="110" name="Rectangle 19"/>
            <p:cNvSpPr/>
            <p:nvPr/>
          </p:nvSpPr>
          <p:spPr>
            <a:xfrm>
              <a:off x="1386169" y="1384340"/>
              <a:ext cx="4828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NL" sz="1400" dirty="0"/>
                <a:t>600</a:t>
              </a:r>
            </a:p>
          </p:txBody>
        </p:sp>
        <p:grpSp>
          <p:nvGrpSpPr>
            <p:cNvPr id="111" name="Groep 110"/>
            <p:cNvGrpSpPr/>
            <p:nvPr/>
          </p:nvGrpSpPr>
          <p:grpSpPr>
            <a:xfrm>
              <a:off x="1376923" y="1282464"/>
              <a:ext cx="6498726" cy="3934095"/>
              <a:chOff x="1376923" y="1282464"/>
              <a:chExt cx="6498726" cy="3934095"/>
            </a:xfrm>
          </p:grpSpPr>
          <p:sp>
            <p:nvSpPr>
              <p:cNvPr id="112" name="TextBox 18"/>
              <p:cNvSpPr txBox="1"/>
              <p:nvPr/>
            </p:nvSpPr>
            <p:spPr>
              <a:xfrm>
                <a:off x="1376923" y="4497597"/>
                <a:ext cx="6732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1400" dirty="0"/>
                  <a:t>100</a:t>
                </a:r>
              </a:p>
            </p:txBody>
          </p:sp>
          <p:grpSp>
            <p:nvGrpSpPr>
              <p:cNvPr id="113" name="Groep 112"/>
              <p:cNvGrpSpPr/>
              <p:nvPr/>
            </p:nvGrpSpPr>
            <p:grpSpPr>
              <a:xfrm>
                <a:off x="1868993" y="1282464"/>
                <a:ext cx="6006656" cy="3934095"/>
                <a:chOff x="1868993" y="1282464"/>
                <a:chExt cx="6006656" cy="3934095"/>
              </a:xfrm>
            </p:grpSpPr>
            <p:sp>
              <p:nvSpPr>
                <p:cNvPr id="114" name="Rectangle 4"/>
                <p:cNvSpPr/>
                <p:nvPr/>
              </p:nvSpPr>
              <p:spPr>
                <a:xfrm>
                  <a:off x="1868993" y="1282464"/>
                  <a:ext cx="6006656" cy="3642596"/>
                </a:xfrm>
                <a:prstGeom prst="rect">
                  <a:avLst/>
                </a:prstGeom>
                <a:gradFill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16200000" scaled="0"/>
                </a:gra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cxnSp>
              <p:nvCxnSpPr>
                <p:cNvPr id="115" name="Straight Connector 14"/>
                <p:cNvCxnSpPr/>
                <p:nvPr/>
              </p:nvCxnSpPr>
              <p:spPr>
                <a:xfrm flipV="1">
                  <a:off x="1868993" y="4649839"/>
                  <a:ext cx="6006656" cy="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23"/>
                <p:cNvCxnSpPr/>
                <p:nvPr/>
              </p:nvCxnSpPr>
              <p:spPr>
                <a:xfrm flipV="1">
                  <a:off x="4721431" y="1323252"/>
                  <a:ext cx="0" cy="358553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dash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24"/>
                <p:cNvCxnSpPr/>
                <p:nvPr/>
              </p:nvCxnSpPr>
              <p:spPr>
                <a:xfrm flipV="1">
                  <a:off x="7257577" y="1323252"/>
                  <a:ext cx="0" cy="358553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dash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7"/>
                <p:cNvCxnSpPr/>
                <p:nvPr/>
              </p:nvCxnSpPr>
              <p:spPr>
                <a:xfrm flipV="1">
                  <a:off x="1868993" y="1503052"/>
                  <a:ext cx="6006656" cy="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9" name="Afgeronde rechthoek 118"/>
                <p:cNvSpPr/>
                <p:nvPr/>
              </p:nvSpPr>
              <p:spPr>
                <a:xfrm>
                  <a:off x="4853350" y="1531224"/>
                  <a:ext cx="2347549" cy="675374"/>
                </a:xfrm>
                <a:prstGeom prst="roundRect">
                  <a:avLst/>
                </a:prstGeom>
                <a:solidFill>
                  <a:schemeClr val="tx2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l-NL" sz="1400" dirty="0"/>
                    <a:t>Electric/hydrogen</a:t>
                  </a:r>
                </a:p>
                <a:p>
                  <a:pPr algn="ctr"/>
                  <a:r>
                    <a:rPr lang="nl-NL" sz="1400" dirty="0"/>
                    <a:t>- </a:t>
                  </a:r>
                </a:p>
                <a:p>
                  <a:pPr algn="ctr"/>
                  <a:r>
                    <a:rPr lang="nl-NL" sz="1400" dirty="0"/>
                    <a:t>vehicles/vessels</a:t>
                  </a:r>
                </a:p>
              </p:txBody>
            </p:sp>
            <p:sp>
              <p:nvSpPr>
                <p:cNvPr id="120" name="Afgeronde rechthoek 119"/>
                <p:cNvSpPr/>
                <p:nvPr/>
              </p:nvSpPr>
              <p:spPr>
                <a:xfrm>
                  <a:off x="2947401" y="1845409"/>
                  <a:ext cx="1875582" cy="357627"/>
                </a:xfrm>
                <a:prstGeom prst="roundRect">
                  <a:avLst/>
                </a:prstGeom>
                <a:solidFill>
                  <a:schemeClr val="tx2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l-NL" sz="900" dirty="0"/>
                    <a:t>Alternative carbon-based fuels</a:t>
                  </a:r>
                </a:p>
              </p:txBody>
            </p:sp>
            <p:sp>
              <p:nvSpPr>
                <p:cNvPr id="121" name="Afgeronde rechthoek 120"/>
                <p:cNvSpPr/>
                <p:nvPr/>
              </p:nvSpPr>
              <p:spPr>
                <a:xfrm>
                  <a:off x="2962839" y="2759038"/>
                  <a:ext cx="1463914" cy="245751"/>
                </a:xfrm>
                <a:prstGeom prst="roundRect">
                  <a:avLst/>
                </a:prstGeom>
                <a:solidFill>
                  <a:schemeClr val="bg2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l-NL" sz="1000" dirty="0"/>
                    <a:t>Motor design</a:t>
                  </a:r>
                </a:p>
              </p:txBody>
            </p:sp>
            <p:sp>
              <p:nvSpPr>
                <p:cNvPr id="122" name="Afgeronde rechthoek 121"/>
                <p:cNvSpPr/>
                <p:nvPr/>
              </p:nvSpPr>
              <p:spPr>
                <a:xfrm>
                  <a:off x="3794223" y="3282585"/>
                  <a:ext cx="2453387" cy="253093"/>
                </a:xfrm>
                <a:prstGeom prst="roundRect">
                  <a:avLst/>
                </a:prstGeom>
                <a:solidFill>
                  <a:schemeClr val="accent2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l-NL" sz="1000" dirty="0"/>
                    <a:t>Product volume reduction</a:t>
                  </a:r>
                </a:p>
              </p:txBody>
            </p:sp>
            <p:sp>
              <p:nvSpPr>
                <p:cNvPr id="123" name="Afgeronde rechthoek 122"/>
                <p:cNvSpPr/>
                <p:nvPr/>
              </p:nvSpPr>
              <p:spPr>
                <a:xfrm>
                  <a:off x="3521091" y="3564704"/>
                  <a:ext cx="1565998" cy="114918"/>
                </a:xfrm>
                <a:prstGeom prst="roundRect">
                  <a:avLst/>
                </a:prstGeom>
                <a:solidFill>
                  <a:schemeClr val="accent2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l-NL" sz="600" dirty="0" err="1"/>
                    <a:t>Sustainable</a:t>
                  </a:r>
                  <a:r>
                    <a:rPr lang="nl-NL" sz="600" dirty="0"/>
                    <a:t> </a:t>
                  </a:r>
                  <a:r>
                    <a:rPr lang="nl-NL" sz="600" dirty="0" err="1"/>
                    <a:t>sourcing</a:t>
                  </a:r>
                  <a:endParaRPr lang="nl-NL" sz="600" dirty="0"/>
                </a:p>
              </p:txBody>
            </p:sp>
            <p:sp>
              <p:nvSpPr>
                <p:cNvPr id="124" name="Afgeronde rechthoek 123"/>
                <p:cNvSpPr/>
                <p:nvPr/>
              </p:nvSpPr>
              <p:spPr>
                <a:xfrm>
                  <a:off x="3756699" y="2223203"/>
                  <a:ext cx="1292640" cy="226300"/>
                </a:xfrm>
                <a:prstGeom prst="roundRect">
                  <a:avLst/>
                </a:prstGeom>
                <a:solidFill>
                  <a:srgbClr val="92D05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l-NL" sz="900" dirty="0"/>
                    <a:t>Autonomous driving</a:t>
                  </a:r>
                </a:p>
              </p:txBody>
            </p:sp>
            <p:sp>
              <p:nvSpPr>
                <p:cNvPr id="125" name="Afgeronde rechthoek 124"/>
                <p:cNvSpPr/>
                <p:nvPr/>
              </p:nvSpPr>
              <p:spPr>
                <a:xfrm>
                  <a:off x="2523906" y="2465340"/>
                  <a:ext cx="1857989" cy="257086"/>
                </a:xfrm>
                <a:prstGeom prst="roundRect">
                  <a:avLst/>
                </a:prstGeom>
                <a:solidFill>
                  <a:srgbClr val="92D05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l-NL" sz="900" dirty="0"/>
                    <a:t>ITS &amp; Coorperative systems</a:t>
                  </a:r>
                </a:p>
              </p:txBody>
            </p:sp>
            <p:sp>
              <p:nvSpPr>
                <p:cNvPr id="126" name="Afgeronde rechthoek 125"/>
                <p:cNvSpPr/>
                <p:nvPr/>
              </p:nvSpPr>
              <p:spPr>
                <a:xfrm>
                  <a:off x="2529824" y="2321416"/>
                  <a:ext cx="1202941" cy="110628"/>
                </a:xfrm>
                <a:prstGeom prst="roundRect">
                  <a:avLst/>
                </a:prstGeom>
                <a:solidFill>
                  <a:srgbClr val="92D05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l-NL" sz="600" dirty="0" err="1"/>
                    <a:t>Ecodriving</a:t>
                  </a:r>
                  <a:r>
                    <a:rPr lang="nl-NL" sz="600" dirty="0"/>
                    <a:t> &amp; -</a:t>
                  </a:r>
                  <a:r>
                    <a:rPr lang="nl-NL" sz="600" dirty="0" err="1"/>
                    <a:t>sailng</a:t>
                  </a:r>
                  <a:endParaRPr lang="nl-NL" sz="600" dirty="0"/>
                </a:p>
              </p:txBody>
            </p:sp>
            <p:sp>
              <p:nvSpPr>
                <p:cNvPr id="127" name="Afgeronde rechthoek 126"/>
                <p:cNvSpPr/>
                <p:nvPr/>
              </p:nvSpPr>
              <p:spPr>
                <a:xfrm>
                  <a:off x="2507357" y="3032960"/>
                  <a:ext cx="1660550" cy="238633"/>
                </a:xfrm>
                <a:prstGeom prst="roundRect">
                  <a:avLst/>
                </a:prstGeom>
                <a:solidFill>
                  <a:schemeClr val="bg2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l-NL" sz="1000" dirty="0"/>
                    <a:t>Vehicle design</a:t>
                  </a:r>
                </a:p>
              </p:txBody>
            </p:sp>
            <p:sp>
              <p:nvSpPr>
                <p:cNvPr id="128" name="Afgeronde rechthoek 127"/>
                <p:cNvSpPr/>
                <p:nvPr/>
              </p:nvSpPr>
              <p:spPr>
                <a:xfrm>
                  <a:off x="4185719" y="3032960"/>
                  <a:ext cx="1523962" cy="238633"/>
                </a:xfrm>
                <a:prstGeom prst="roundRect">
                  <a:avLst/>
                </a:prstGeom>
                <a:solidFill>
                  <a:schemeClr val="bg2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l-NL" sz="1000" dirty="0"/>
                    <a:t>Vessel design</a:t>
                  </a:r>
                </a:p>
              </p:txBody>
            </p:sp>
            <p:sp>
              <p:nvSpPr>
                <p:cNvPr id="129" name="Afgeronde rechthoek 128"/>
                <p:cNvSpPr/>
                <p:nvPr/>
              </p:nvSpPr>
              <p:spPr>
                <a:xfrm>
                  <a:off x="2459852" y="3684352"/>
                  <a:ext cx="2526861" cy="261814"/>
                </a:xfrm>
                <a:prstGeom prst="roundRect">
                  <a:avLst/>
                </a:prstGeom>
                <a:solidFill>
                  <a:schemeClr val="accent2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l-NL" sz="1000" dirty="0"/>
                    <a:t>Logistics design and organisation </a:t>
                  </a:r>
                </a:p>
              </p:txBody>
            </p:sp>
            <p:sp>
              <p:nvSpPr>
                <p:cNvPr id="130" name="Afgeronde rechthoek 129"/>
                <p:cNvSpPr/>
                <p:nvPr/>
              </p:nvSpPr>
              <p:spPr>
                <a:xfrm>
                  <a:off x="2445145" y="3962454"/>
                  <a:ext cx="2151892" cy="247632"/>
                </a:xfrm>
                <a:prstGeom prst="roundRect">
                  <a:avLst/>
                </a:prstGeom>
                <a:solidFill>
                  <a:schemeClr val="accent2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l-NL" sz="1000" dirty="0"/>
                    <a:t>Planning &amp; execution</a:t>
                  </a:r>
                </a:p>
              </p:txBody>
            </p:sp>
            <p:sp>
              <p:nvSpPr>
                <p:cNvPr id="131" name="Afgeronde rechthoek 130"/>
                <p:cNvSpPr/>
                <p:nvPr/>
              </p:nvSpPr>
              <p:spPr>
                <a:xfrm>
                  <a:off x="1908306" y="4240029"/>
                  <a:ext cx="1859130" cy="248087"/>
                </a:xfrm>
                <a:prstGeom prst="roundRect">
                  <a:avLst/>
                </a:prstGeom>
                <a:solidFill>
                  <a:schemeClr val="accent2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l-NL" sz="1000" dirty="0"/>
                    <a:t>Modal shift</a:t>
                  </a:r>
                </a:p>
              </p:txBody>
            </p:sp>
            <p:sp>
              <p:nvSpPr>
                <p:cNvPr id="132" name="Afgeronde rechthoek 131"/>
                <p:cNvSpPr/>
                <p:nvPr/>
              </p:nvSpPr>
              <p:spPr>
                <a:xfrm>
                  <a:off x="1904067" y="4498317"/>
                  <a:ext cx="1317115" cy="57355"/>
                </a:xfrm>
                <a:prstGeom prst="roundRect">
                  <a:avLst/>
                </a:prstGeom>
                <a:solidFill>
                  <a:schemeClr val="accent2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l-NL" sz="700" dirty="0" err="1"/>
                    <a:t>Warehousing</a:t>
                  </a:r>
                  <a:endParaRPr lang="nl-NL" sz="700" dirty="0"/>
                </a:p>
              </p:txBody>
            </p:sp>
            <p:sp>
              <p:nvSpPr>
                <p:cNvPr id="133" name="Afgeronde rechthoek 132"/>
                <p:cNvSpPr/>
                <p:nvPr/>
              </p:nvSpPr>
              <p:spPr>
                <a:xfrm>
                  <a:off x="1904067" y="4569952"/>
                  <a:ext cx="1317115" cy="57355"/>
                </a:xfrm>
                <a:prstGeom prst="roundRect">
                  <a:avLst/>
                </a:prstGeom>
                <a:solidFill>
                  <a:schemeClr val="accent2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l-NL" sz="700" dirty="0"/>
                    <a:t>Transhipment</a:t>
                  </a:r>
                </a:p>
              </p:txBody>
            </p:sp>
            <p:sp>
              <p:nvSpPr>
                <p:cNvPr id="134" name="TextBox 20"/>
                <p:cNvSpPr txBox="1"/>
                <p:nvPr/>
              </p:nvSpPr>
              <p:spPr>
                <a:xfrm>
                  <a:off x="4440543" y="4908691"/>
                  <a:ext cx="67324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sz="1400" dirty="0"/>
                    <a:t>2030</a:t>
                  </a:r>
                </a:p>
              </p:txBody>
            </p:sp>
            <p:sp>
              <p:nvSpPr>
                <p:cNvPr id="135" name="TextBox 21"/>
                <p:cNvSpPr txBox="1"/>
                <p:nvPr/>
              </p:nvSpPr>
              <p:spPr>
                <a:xfrm>
                  <a:off x="7015538" y="4908782"/>
                  <a:ext cx="67324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sz="1400" dirty="0"/>
                    <a:t>2050</a:t>
                  </a:r>
                </a:p>
              </p:txBody>
            </p:sp>
            <p:sp>
              <p:nvSpPr>
                <p:cNvPr id="136" name="TextBox 20"/>
                <p:cNvSpPr txBox="1"/>
                <p:nvPr/>
              </p:nvSpPr>
              <p:spPr>
                <a:xfrm>
                  <a:off x="2686549" y="4890151"/>
                  <a:ext cx="67324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sz="1400" dirty="0"/>
                    <a:t>2020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64065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59D73-AF4C-4CAA-881A-37009032B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Consumer </a:t>
            </a:r>
            <a:r>
              <a:rPr lang="nl-NL" dirty="0" err="1"/>
              <a:t>goods</a:t>
            </a:r>
            <a:r>
              <a:rPr lang="nl-NL" dirty="0"/>
              <a:t> – samenvattend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0B103D-E25B-466A-85F1-EFB5D69D0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Annual Outlook Hinterland and Continental Freight</a:t>
            </a:r>
            <a:endParaRPr lang="nl-NL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5B247AF-8EA3-460D-92EB-9EDF6F9F20DC}"/>
              </a:ext>
            </a:extLst>
          </p:cNvPr>
          <p:cNvSpPr txBox="1">
            <a:spLocks/>
          </p:cNvSpPr>
          <p:nvPr/>
        </p:nvSpPr>
        <p:spPr>
          <a:xfrm>
            <a:off x="577201" y="1532640"/>
            <a:ext cx="4726320" cy="30212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7800" indent="-1778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39750" indent="-1778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84250" indent="-1778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435100" indent="-1778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85950" indent="-1841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Veel containers en wegvervoer, groei wegvervoer geremd door: </a:t>
            </a:r>
          </a:p>
          <a:p>
            <a:pPr lvl="1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Capaciteit infrastructuur</a:t>
            </a:r>
          </a:p>
          <a:p>
            <a:pPr lvl="1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Chauffeurstekort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Verdere groei e-commerce: impact vooral op stedelijke vervoerstromen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Binnenvaartnetwerken in haven zullen veranderen:</a:t>
            </a:r>
          </a:p>
          <a:p>
            <a:pPr lvl="1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Aansturing door grote partijen en 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verdere ontwikkeling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inland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knooppunten. 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Achterlandverbindingen per spoor vanuit mainports zullen verbeteren. 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Retailers gaan druk op vergroening vergroten (Ikea, Philips), onder druk van consumenten</a:t>
            </a:r>
          </a:p>
          <a:p>
            <a:pPr marL="0" indent="0"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64187A-3A27-44BC-BC4D-63F95D4FB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4880" y="1279199"/>
            <a:ext cx="3088871" cy="188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19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123FC-08E0-4919-B46E-46C713DFA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Conclusies BINNENVAART 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9C69B-696D-476E-B2E2-218DB65B5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600" y="1620000"/>
            <a:ext cx="7231429" cy="3021263"/>
          </a:xfrm>
        </p:spPr>
        <p:txBody>
          <a:bodyPr/>
          <a:lstStyle/>
          <a:p>
            <a:pPr lvl="0"/>
            <a:r>
              <a:rPr lang="en-GB" sz="2000" dirty="0" err="1"/>
              <a:t>Wegvallen</a:t>
            </a:r>
            <a:r>
              <a:rPr lang="en-GB" sz="2000" dirty="0"/>
              <a:t> </a:t>
            </a:r>
            <a:r>
              <a:rPr lang="en-GB" sz="2000" dirty="0" err="1"/>
              <a:t>fossiele</a:t>
            </a:r>
            <a:r>
              <a:rPr lang="en-GB" sz="2000" dirty="0"/>
              <a:t> </a:t>
            </a:r>
            <a:r>
              <a:rPr lang="en-GB" sz="2000" dirty="0" err="1"/>
              <a:t>stromen</a:t>
            </a:r>
            <a:r>
              <a:rPr lang="en-GB" sz="2000" dirty="0"/>
              <a:t> </a:t>
            </a:r>
            <a:r>
              <a:rPr lang="en-GB" sz="2000" dirty="0" err="1"/>
              <a:t>en</a:t>
            </a:r>
            <a:r>
              <a:rPr lang="en-GB" sz="2000" dirty="0"/>
              <a:t> </a:t>
            </a:r>
            <a:r>
              <a:rPr lang="en-GB" sz="2000" dirty="0" err="1" smtClean="0"/>
              <a:t>agribulk</a:t>
            </a:r>
            <a:r>
              <a:rPr lang="en-GB" sz="2000" dirty="0" smtClean="0"/>
              <a:t> </a:t>
            </a:r>
            <a:r>
              <a:rPr lang="en-GB" sz="2000" dirty="0" err="1"/>
              <a:t>heeft</a:t>
            </a:r>
            <a:r>
              <a:rPr lang="en-GB" sz="2000" dirty="0"/>
              <a:t> </a:t>
            </a:r>
            <a:r>
              <a:rPr lang="en-GB" sz="2000" dirty="0" err="1"/>
              <a:t>een</a:t>
            </a:r>
            <a:r>
              <a:rPr lang="en-GB" sz="2000" dirty="0"/>
              <a:t> </a:t>
            </a:r>
            <a:r>
              <a:rPr lang="en-GB" sz="2000" dirty="0" err="1"/>
              <a:t>grote</a:t>
            </a:r>
            <a:r>
              <a:rPr lang="en-GB" sz="2000" dirty="0"/>
              <a:t> </a:t>
            </a:r>
            <a:r>
              <a:rPr lang="en-GB" sz="2000" dirty="0" smtClean="0"/>
              <a:t>impact op </a:t>
            </a:r>
            <a:r>
              <a:rPr lang="en-GB" sz="2000" dirty="0" err="1" smtClean="0"/>
              <a:t>binnenvaart</a:t>
            </a:r>
            <a:r>
              <a:rPr lang="en-GB" sz="2000" dirty="0" smtClean="0"/>
              <a:t>:</a:t>
            </a:r>
            <a:endParaRPr lang="en-GB" sz="2000" dirty="0"/>
          </a:p>
          <a:p>
            <a:pPr lvl="1"/>
            <a:r>
              <a:rPr lang="en-GB" sz="2000" dirty="0" smtClean="0"/>
              <a:t>30-40% minder </a:t>
            </a:r>
            <a:r>
              <a:rPr lang="en-GB" sz="2000" dirty="0" err="1" smtClean="0"/>
              <a:t>opdrachten</a:t>
            </a:r>
            <a:r>
              <a:rPr lang="en-GB" sz="2000" dirty="0" smtClean="0"/>
              <a:t> </a:t>
            </a:r>
            <a:r>
              <a:rPr lang="en-GB" sz="2000" dirty="0"/>
              <a:t>door </a:t>
            </a:r>
            <a:r>
              <a:rPr lang="en-GB" sz="2000" dirty="0" err="1" smtClean="0"/>
              <a:t>wegvallen</a:t>
            </a:r>
            <a:r>
              <a:rPr lang="en-GB" sz="2000" dirty="0" smtClean="0"/>
              <a:t> </a:t>
            </a:r>
            <a:r>
              <a:rPr lang="en-GB" sz="2000" dirty="0" err="1" smtClean="0"/>
              <a:t>kolen</a:t>
            </a:r>
            <a:r>
              <a:rPr lang="en-GB" sz="2000" dirty="0" smtClean="0"/>
              <a:t> </a:t>
            </a:r>
            <a:r>
              <a:rPr lang="en-GB" sz="2000" dirty="0" err="1"/>
              <a:t>en</a:t>
            </a:r>
            <a:r>
              <a:rPr lang="en-GB" sz="2000" dirty="0"/>
              <a:t> </a:t>
            </a:r>
            <a:r>
              <a:rPr lang="en-GB" sz="2000" dirty="0" err="1" smtClean="0"/>
              <a:t>olie</a:t>
            </a:r>
            <a:r>
              <a:rPr lang="en-GB" sz="2000" dirty="0" smtClean="0"/>
              <a:t>!</a:t>
            </a:r>
            <a:endParaRPr lang="en-GB" sz="2000" dirty="0"/>
          </a:p>
          <a:p>
            <a:pPr lvl="2"/>
            <a:r>
              <a:rPr lang="nl-NL" sz="2000" dirty="0"/>
              <a:t>Risico op daling tarieven</a:t>
            </a:r>
            <a:endParaRPr lang="en-GB" sz="2000" dirty="0"/>
          </a:p>
          <a:p>
            <a:pPr lvl="3"/>
            <a:r>
              <a:rPr lang="en-GB" sz="2000" dirty="0" err="1" smtClean="0"/>
              <a:t>Verdiencapaciteit</a:t>
            </a:r>
            <a:r>
              <a:rPr lang="en-GB" sz="2000" dirty="0" smtClean="0"/>
              <a:t> </a:t>
            </a:r>
            <a:r>
              <a:rPr lang="en-GB" sz="2000" dirty="0" err="1"/>
              <a:t>vergroenen</a:t>
            </a:r>
            <a:r>
              <a:rPr lang="en-GB" sz="2000" dirty="0"/>
              <a:t>/</a:t>
            </a:r>
            <a:r>
              <a:rPr lang="en-GB" sz="2000" dirty="0" err="1"/>
              <a:t>automatiseren</a:t>
            </a:r>
            <a:r>
              <a:rPr lang="en-GB" sz="2000" dirty="0"/>
              <a:t> </a:t>
            </a:r>
            <a:r>
              <a:rPr lang="en-GB" sz="2000" dirty="0" err="1"/>
              <a:t>binnenvaart</a:t>
            </a:r>
            <a:r>
              <a:rPr lang="en-GB" sz="2000" dirty="0"/>
              <a:t> in </a:t>
            </a:r>
            <a:r>
              <a:rPr lang="en-GB" sz="2000" dirty="0" err="1"/>
              <a:t>gevaar</a:t>
            </a:r>
            <a:endParaRPr lang="en-GB" sz="2000" dirty="0"/>
          </a:p>
          <a:p>
            <a:pPr lvl="3"/>
            <a:r>
              <a:rPr lang="en-GB" sz="2000" dirty="0" err="1" smtClean="0"/>
              <a:t>Risico</a:t>
            </a:r>
            <a:r>
              <a:rPr lang="en-GB" sz="2000" dirty="0" smtClean="0"/>
              <a:t> </a:t>
            </a:r>
            <a:r>
              <a:rPr lang="en-GB" sz="2000" dirty="0" err="1"/>
              <a:t>negatieve</a:t>
            </a:r>
            <a:r>
              <a:rPr lang="en-GB" sz="2000" dirty="0"/>
              <a:t> modal shift </a:t>
            </a:r>
            <a:r>
              <a:rPr lang="en-GB" sz="2000" dirty="0" err="1"/>
              <a:t>naar</a:t>
            </a:r>
            <a:r>
              <a:rPr lang="en-GB" sz="2000" dirty="0"/>
              <a:t> </a:t>
            </a:r>
            <a:r>
              <a:rPr lang="en-GB" sz="2000" dirty="0" err="1"/>
              <a:t>schoon</a:t>
            </a:r>
            <a:r>
              <a:rPr lang="en-GB" sz="2000" dirty="0"/>
              <a:t> </a:t>
            </a:r>
            <a:r>
              <a:rPr lang="en-GB" sz="2000" dirty="0" err="1"/>
              <a:t>en</a:t>
            </a:r>
            <a:r>
              <a:rPr lang="en-GB" sz="2000" dirty="0"/>
              <a:t> </a:t>
            </a:r>
            <a:r>
              <a:rPr lang="en-GB" sz="2000" dirty="0" err="1"/>
              <a:t>geautomatiseerd</a:t>
            </a:r>
            <a:r>
              <a:rPr lang="en-GB" sz="2000" dirty="0"/>
              <a:t> </a:t>
            </a:r>
            <a:r>
              <a:rPr lang="en-GB" sz="2000" dirty="0" err="1"/>
              <a:t>wegvervoer</a:t>
            </a:r>
            <a:endParaRPr lang="en-GB" sz="2000" dirty="0"/>
          </a:p>
          <a:p>
            <a:pPr lvl="0"/>
            <a:endParaRPr lang="en-GB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FEEFFD-97A3-4DF5-967F-032331D51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Annual Outlook Hinterland and Continental Freight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3311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123FC-08E0-4919-B46E-46C713DFA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Conclusies BINNENVAART 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9C69B-696D-476E-B2E2-218DB65B5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344" y="1478419"/>
            <a:ext cx="8907769" cy="3021263"/>
          </a:xfrm>
        </p:spPr>
        <p:txBody>
          <a:bodyPr/>
          <a:lstStyle/>
          <a:p>
            <a:pPr lvl="1"/>
            <a:r>
              <a:rPr lang="en-GB" sz="2000" dirty="0" err="1" smtClean="0"/>
              <a:t>Oplossen</a:t>
            </a:r>
            <a:r>
              <a:rPr lang="en-GB" sz="2000" dirty="0" smtClean="0"/>
              <a:t> </a:t>
            </a:r>
            <a:r>
              <a:rPr lang="en-GB" sz="2000" dirty="0"/>
              <a:t>“</a:t>
            </a:r>
            <a:r>
              <a:rPr lang="en-GB" sz="2000" dirty="0" err="1"/>
              <a:t>puzzel</a:t>
            </a:r>
            <a:r>
              <a:rPr lang="en-GB" sz="2000" dirty="0"/>
              <a:t>” </a:t>
            </a:r>
            <a:r>
              <a:rPr lang="en-GB" sz="2000" dirty="0" err="1"/>
              <a:t>verduurzaming</a:t>
            </a:r>
            <a:r>
              <a:rPr lang="en-GB" sz="2000" dirty="0"/>
              <a:t> in </a:t>
            </a:r>
            <a:r>
              <a:rPr lang="en-GB" sz="2000" dirty="0" err="1"/>
              <a:t>combinatie</a:t>
            </a:r>
            <a:r>
              <a:rPr lang="en-GB" sz="2000" dirty="0"/>
              <a:t> met </a:t>
            </a:r>
            <a:r>
              <a:rPr lang="en-GB" sz="2000" dirty="0" err="1"/>
              <a:t>concurrentievermogen</a:t>
            </a:r>
            <a:r>
              <a:rPr lang="en-GB" sz="2000" dirty="0"/>
              <a:t> </a:t>
            </a:r>
            <a:r>
              <a:rPr lang="en-GB" sz="2000" dirty="0" err="1"/>
              <a:t>bepaalt</a:t>
            </a:r>
            <a:r>
              <a:rPr lang="en-GB" sz="2000" dirty="0"/>
              <a:t> </a:t>
            </a:r>
            <a:r>
              <a:rPr lang="en-GB" sz="2000" dirty="0" err="1" smtClean="0"/>
              <a:t>positie</a:t>
            </a:r>
            <a:r>
              <a:rPr lang="en-GB" sz="2000" dirty="0"/>
              <a:t>: </a:t>
            </a:r>
          </a:p>
          <a:p>
            <a:pPr lvl="2"/>
            <a:r>
              <a:rPr lang="en-GB" sz="2000" dirty="0"/>
              <a:t>Op </a:t>
            </a:r>
            <a:r>
              <a:rPr lang="en-GB" sz="2000" dirty="0" err="1"/>
              <a:t>systeemniveau</a:t>
            </a:r>
            <a:r>
              <a:rPr lang="en-GB" sz="2000" dirty="0"/>
              <a:t> </a:t>
            </a:r>
            <a:r>
              <a:rPr lang="en-GB" sz="2000" dirty="0" err="1"/>
              <a:t>kan</a:t>
            </a:r>
            <a:r>
              <a:rPr lang="en-GB" sz="2000" dirty="0"/>
              <a:t> </a:t>
            </a:r>
            <a:r>
              <a:rPr lang="en-GB" sz="2000" dirty="0" smtClean="0"/>
              <a:t>het </a:t>
            </a:r>
            <a:r>
              <a:rPr lang="en-GB" sz="2000" dirty="0" err="1" smtClean="0"/>
              <a:t>uit</a:t>
            </a:r>
            <a:endParaRPr lang="en-GB" sz="2000" dirty="0"/>
          </a:p>
          <a:p>
            <a:pPr lvl="2"/>
            <a:r>
              <a:rPr lang="en-GB" sz="2000" dirty="0"/>
              <a:t>Grote </a:t>
            </a:r>
            <a:r>
              <a:rPr lang="en-GB" sz="2000" dirty="0" err="1"/>
              <a:t>individuele</a:t>
            </a:r>
            <a:r>
              <a:rPr lang="en-GB" sz="2000" dirty="0"/>
              <a:t> </a:t>
            </a:r>
            <a:r>
              <a:rPr lang="en-GB" sz="2000" dirty="0" err="1"/>
              <a:t>effecten</a:t>
            </a:r>
            <a:endParaRPr lang="en-GB" sz="2000" dirty="0"/>
          </a:p>
          <a:p>
            <a:pPr lvl="2"/>
            <a:r>
              <a:rPr lang="en-GB" sz="2000" dirty="0" err="1" smtClean="0"/>
              <a:t>Gezamenlijke</a:t>
            </a:r>
            <a:r>
              <a:rPr lang="en-GB" sz="2000" dirty="0" smtClean="0"/>
              <a:t> </a:t>
            </a:r>
            <a:r>
              <a:rPr lang="en-GB" sz="2000" dirty="0" err="1" smtClean="0"/>
              <a:t>organisatie</a:t>
            </a:r>
            <a:r>
              <a:rPr lang="en-GB" sz="2000" dirty="0" smtClean="0"/>
              <a:t> </a:t>
            </a:r>
            <a:r>
              <a:rPr lang="en-GB" sz="2000" dirty="0" err="1" smtClean="0"/>
              <a:t>en</a:t>
            </a:r>
            <a:r>
              <a:rPr lang="en-GB" sz="2000" dirty="0" smtClean="0"/>
              <a:t> </a:t>
            </a:r>
            <a:r>
              <a:rPr lang="en-GB" sz="2000" dirty="0" err="1" smtClean="0"/>
              <a:t>een</a:t>
            </a:r>
            <a:r>
              <a:rPr lang="en-GB" sz="2000" dirty="0" smtClean="0"/>
              <a:t> </a:t>
            </a:r>
            <a:r>
              <a:rPr lang="en-GB" sz="2000" dirty="0" smtClean="0"/>
              <a:t>‘</a:t>
            </a:r>
            <a:r>
              <a:rPr lang="en-GB" sz="2000" dirty="0" err="1" smtClean="0"/>
              <a:t>deltaplan</a:t>
            </a:r>
            <a:r>
              <a:rPr lang="en-GB" sz="2000" dirty="0" smtClean="0"/>
              <a:t>’ </a:t>
            </a:r>
            <a:r>
              <a:rPr lang="en-GB" sz="2000" dirty="0" err="1" smtClean="0"/>
              <a:t>nodig</a:t>
            </a:r>
            <a:endParaRPr lang="en-GB" sz="2000" dirty="0" smtClean="0"/>
          </a:p>
          <a:p>
            <a:pPr lvl="3"/>
            <a:r>
              <a:rPr lang="nl-NL" sz="2000" dirty="0" smtClean="0"/>
              <a:t>Snelle uitfasering verbrandingsmotoren </a:t>
            </a:r>
            <a:r>
              <a:rPr lang="nl-NL" sz="2000" dirty="0" smtClean="0">
                <a:sym typeface="Wingdings" panose="05000000000000000000" pitchFamily="2" charset="2"/>
              </a:rPr>
              <a:t> elektrische aandrijving</a:t>
            </a:r>
          </a:p>
          <a:p>
            <a:pPr lvl="3"/>
            <a:r>
              <a:rPr lang="nl-NL" sz="2000" dirty="0" smtClean="0">
                <a:sym typeface="Wingdings" panose="05000000000000000000" pitchFamily="2" charset="2"/>
              </a:rPr>
              <a:t>Overheidsinstrumenten gericht op </a:t>
            </a:r>
            <a:r>
              <a:rPr lang="nl-NL" sz="2000" dirty="0" smtClean="0">
                <a:sym typeface="Wingdings" panose="05000000000000000000" pitchFamily="2" charset="2"/>
              </a:rPr>
              <a:t>kennisontwikkeling, demonstratie </a:t>
            </a:r>
            <a:r>
              <a:rPr lang="nl-NL" sz="2000" dirty="0" smtClean="0">
                <a:sym typeface="Wingdings" panose="05000000000000000000" pitchFamily="2" charset="2"/>
              </a:rPr>
              <a:t>en vergroening </a:t>
            </a:r>
            <a:endParaRPr lang="en-GB" sz="2000" dirty="0"/>
          </a:p>
          <a:p>
            <a:pPr marL="806450" lvl="2" indent="0">
              <a:buNone/>
            </a:pPr>
            <a:endParaRPr lang="en-GB" sz="2000" dirty="0"/>
          </a:p>
          <a:p>
            <a:pPr lvl="0"/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44340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123FC-08E0-4919-B46E-46C713DFA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Conclusies Binnenvaart 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9C69B-696D-476E-B2E2-218DB65B5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600" y="1620000"/>
            <a:ext cx="7621500" cy="3021263"/>
          </a:xfrm>
        </p:spPr>
        <p:txBody>
          <a:bodyPr/>
          <a:lstStyle/>
          <a:p>
            <a:pPr lvl="0"/>
            <a:r>
              <a:rPr lang="nl-NL" sz="2000" dirty="0" smtClean="0"/>
              <a:t>Biobrandstoffen </a:t>
            </a:r>
            <a:r>
              <a:rPr lang="nl-NL" sz="2000" dirty="0" smtClean="0"/>
              <a:t>vormen een transitiebrandstof.</a:t>
            </a:r>
            <a:endParaRPr lang="en-GB" sz="2000" dirty="0" smtClean="0"/>
          </a:p>
          <a:p>
            <a:pPr lvl="1"/>
            <a:r>
              <a:rPr lang="en-GB" sz="2000" dirty="0" err="1" smtClean="0"/>
              <a:t>Beschikbaarheid</a:t>
            </a:r>
            <a:r>
              <a:rPr lang="en-GB" sz="2000" dirty="0" smtClean="0"/>
              <a:t> is </a:t>
            </a:r>
            <a:r>
              <a:rPr lang="en-GB" sz="2000" dirty="0" err="1" smtClean="0"/>
              <a:t>beperkt</a:t>
            </a:r>
            <a:r>
              <a:rPr lang="en-GB" sz="2000" dirty="0" smtClean="0"/>
              <a:t>.</a:t>
            </a:r>
            <a:endParaRPr lang="en-GB" sz="2000" dirty="0" smtClean="0"/>
          </a:p>
          <a:p>
            <a:pPr lvl="1"/>
            <a:r>
              <a:rPr lang="nl-NL" sz="2000" dirty="0" smtClean="0"/>
              <a:t>Op lange termijn kan vraag/aanbod leiden tot inzetbaarheid in </a:t>
            </a:r>
            <a:r>
              <a:rPr lang="en-GB" sz="2000" dirty="0" err="1" smtClean="0"/>
              <a:t>vooral</a:t>
            </a:r>
            <a:r>
              <a:rPr lang="en-GB" sz="2000" dirty="0" smtClean="0"/>
              <a:t> zee- </a:t>
            </a:r>
            <a:r>
              <a:rPr lang="en-GB" sz="2000" dirty="0" err="1" smtClean="0"/>
              <a:t>en</a:t>
            </a:r>
            <a:r>
              <a:rPr lang="en-GB" sz="2000" dirty="0" smtClean="0"/>
              <a:t> </a:t>
            </a:r>
            <a:r>
              <a:rPr lang="en-GB" sz="2000" dirty="0" err="1" smtClean="0"/>
              <a:t>luchtvaart</a:t>
            </a:r>
            <a:r>
              <a:rPr lang="en-GB" sz="2000" dirty="0" smtClean="0"/>
              <a:t> </a:t>
            </a:r>
            <a:r>
              <a:rPr lang="en-GB" sz="2000" dirty="0" err="1" smtClean="0"/>
              <a:t>als</a:t>
            </a:r>
            <a:r>
              <a:rPr lang="en-GB" sz="2000" dirty="0" smtClean="0"/>
              <a:t> de </a:t>
            </a:r>
            <a:r>
              <a:rPr lang="en-GB" sz="2000" dirty="0" err="1" smtClean="0"/>
              <a:t>vraag</a:t>
            </a:r>
            <a:r>
              <a:rPr lang="en-GB" sz="2000" dirty="0" smtClean="0"/>
              <a:t> </a:t>
            </a:r>
            <a:r>
              <a:rPr lang="en-GB" sz="2000" dirty="0" err="1" smtClean="0"/>
              <a:t>daar</a:t>
            </a:r>
            <a:r>
              <a:rPr lang="en-GB" sz="2000" dirty="0" smtClean="0"/>
              <a:t> </a:t>
            </a:r>
            <a:r>
              <a:rPr lang="en-GB" sz="2000" dirty="0" err="1" smtClean="0"/>
              <a:t>gaat</a:t>
            </a:r>
            <a:r>
              <a:rPr lang="en-GB" sz="2000" dirty="0" smtClean="0"/>
              <a:t> </a:t>
            </a:r>
            <a:r>
              <a:rPr lang="en-GB" sz="2000" dirty="0" err="1" smtClean="0"/>
              <a:t>toenemen</a:t>
            </a:r>
            <a:r>
              <a:rPr lang="en-GB" sz="2000" dirty="0" smtClean="0"/>
              <a:t>.</a:t>
            </a:r>
          </a:p>
          <a:p>
            <a:pPr lvl="1"/>
            <a:r>
              <a:rPr lang="nl-NL" sz="2000" dirty="0" smtClean="0"/>
              <a:t>Transitiebrandstof </a:t>
            </a:r>
            <a:r>
              <a:rPr lang="nl-NL" sz="2000" dirty="0" err="1" smtClean="0"/>
              <a:t>i.c.m</a:t>
            </a:r>
            <a:r>
              <a:rPr lang="nl-NL" sz="2000" dirty="0" smtClean="0"/>
              <a:t> hybride </a:t>
            </a:r>
            <a:r>
              <a:rPr lang="nl-NL" sz="2000" dirty="0" smtClean="0"/>
              <a:t>aandrijving.</a:t>
            </a:r>
            <a:endParaRPr lang="nl-NL" sz="2000" dirty="0" smtClean="0"/>
          </a:p>
          <a:p>
            <a:pPr lvl="2"/>
            <a:r>
              <a:rPr lang="nl-NL" sz="2000" dirty="0" smtClean="0"/>
              <a:t>Generator relatief eenvoudig te </a:t>
            </a:r>
            <a:r>
              <a:rPr lang="nl-NL" sz="2000" dirty="0" smtClean="0"/>
              <a:t>vervangen door batterij of brandstofcel.</a:t>
            </a:r>
            <a:endParaRPr lang="en-GB" sz="2000" dirty="0"/>
          </a:p>
          <a:p>
            <a:pPr marL="0" lvl="0" indent="0">
              <a:buNone/>
            </a:pPr>
            <a:endParaRPr lang="en-GB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FEEFFD-97A3-4DF5-967F-032331D51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Annual Outlook Hinterland and Continental Freight</a:t>
            </a:r>
            <a:endParaRPr lang="nl-NL" dirty="0"/>
          </a:p>
        </p:txBody>
      </p:sp>
      <p:pic>
        <p:nvPicPr>
          <p:cNvPr id="5" name="Afbeelding 4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188" y="4038334"/>
            <a:ext cx="1634812" cy="1105166"/>
          </a:xfrm>
          <a:prstGeom prst="rect">
            <a:avLst/>
          </a:prstGeom>
        </p:spPr>
      </p:pic>
      <p:pic>
        <p:nvPicPr>
          <p:cNvPr id="6" name="Afbeelding 5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220" y="4038334"/>
            <a:ext cx="1704529" cy="110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51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agenda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08004" y="1376660"/>
            <a:ext cx="8301600" cy="3021263"/>
          </a:xfrm>
        </p:spPr>
        <p:txBody>
          <a:bodyPr/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Introductie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Scoping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sizing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HCF</a:t>
            </a: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Trends en drivers</a:t>
            </a:r>
          </a:p>
          <a:p>
            <a:r>
              <a:rPr 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Decarbonisatieconcepten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Outlook 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per segment</a:t>
            </a: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Conclusies en discussie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318A41-4ECF-4BAD-A0E4-2F3C44C6E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Annual Outlook Hinterland and Continental Freight</a:t>
            </a:r>
            <a:endParaRPr lang="nl-NL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F21AE8-4885-4A10-8000-BF52ACCDA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1575" y="664464"/>
            <a:ext cx="5794655" cy="38145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B7D69D-A6A9-4E56-8F7C-B2677EE845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0764" y="1344475"/>
            <a:ext cx="1736080" cy="12080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851E3EE-3E19-4490-9F83-4B73469E40A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151"/>
          <a:stretch/>
        </p:blipFill>
        <p:spPr>
          <a:xfrm>
            <a:off x="6204183" y="3055145"/>
            <a:ext cx="1796366" cy="115109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3A87A21-0EEA-463D-A26F-70030F22AF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0764" y="3055146"/>
            <a:ext cx="1736080" cy="115109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1A467B7-6CD0-4EAF-9223-8D70B144594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2063" r="5619"/>
          <a:stretch/>
        </p:blipFill>
        <p:spPr>
          <a:xfrm>
            <a:off x="6204183" y="1349191"/>
            <a:ext cx="1796366" cy="120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58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F8FB6-DFEC-4BDF-907A-A02A2927F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nl-NL" dirty="0" err="1"/>
              <a:t>scoping</a:t>
            </a:r>
            <a:endParaRPr lang="nl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684954-AD2E-4F0F-A87B-DA7E01DE7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Annual Outlook Hinterland and Continental Freight</a:t>
            </a:r>
            <a:endParaRPr lang="nl-NL" dirty="0"/>
          </a:p>
        </p:txBody>
      </p:sp>
      <p:pic>
        <p:nvPicPr>
          <p:cNvPr id="5" name="Tijdelijke aanduiding voor inhoud 3">
            <a:extLst>
              <a:ext uri="{FF2B5EF4-FFF2-40B4-BE49-F238E27FC236}">
                <a16:creationId xmlns:a16="http://schemas.microsoft.com/office/drawing/2014/main" id="{AA74B652-20C5-41A6-905B-D6FA4B872B4F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54" y="849251"/>
            <a:ext cx="6830172" cy="39819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027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9FD5AB-D984-4F65-A677-B9D92971F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Annual Outlook Hinterland and Continental Freight</a:t>
            </a:r>
            <a:endParaRPr lang="nl-NL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0CD5328-84E1-42A0-A338-958C8271E3C6}"/>
              </a:ext>
            </a:extLst>
          </p:cNvPr>
          <p:cNvGrpSpPr/>
          <p:nvPr/>
        </p:nvGrpSpPr>
        <p:grpSpPr>
          <a:xfrm>
            <a:off x="878157" y="1246018"/>
            <a:ext cx="2072334" cy="1702567"/>
            <a:chOff x="878157" y="1014370"/>
            <a:chExt cx="2072334" cy="170256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98988F5-4E31-4DB6-BE67-D05589D468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500"/>
            <a:stretch/>
          </p:blipFill>
          <p:spPr>
            <a:xfrm>
              <a:off x="878157" y="1014370"/>
              <a:ext cx="2072334" cy="1328825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9D39B66-EF8A-46A2-9D3F-23349D52D03E}"/>
                </a:ext>
              </a:extLst>
            </p:cNvPr>
            <p:cNvSpPr txBox="1"/>
            <p:nvPr/>
          </p:nvSpPr>
          <p:spPr>
            <a:xfrm>
              <a:off x="1276992" y="2347605"/>
              <a:ext cx="11041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latin typeface="Arial" panose="020B0604020202020204" pitchFamily="34" charset="0"/>
                  <a:cs typeface="Arial" panose="020B0604020202020204" pitchFamily="34" charset="0"/>
                </a:rPr>
                <a:t>Dry bulk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D127507-519D-4F38-9E2D-9CC4DC261976}"/>
              </a:ext>
            </a:extLst>
          </p:cNvPr>
          <p:cNvGrpSpPr/>
          <p:nvPr/>
        </p:nvGrpSpPr>
        <p:grpSpPr>
          <a:xfrm>
            <a:off x="3483031" y="1246018"/>
            <a:ext cx="2346828" cy="1702567"/>
            <a:chOff x="3483031" y="1014370"/>
            <a:chExt cx="2346828" cy="170256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B0D4915-5C09-4490-AF34-88C22F7442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912"/>
            <a:stretch/>
          </p:blipFill>
          <p:spPr>
            <a:xfrm>
              <a:off x="3483031" y="1014370"/>
              <a:ext cx="2346828" cy="1328825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C8FC307-43B3-40FF-9827-09AA9A74FA3C}"/>
                </a:ext>
              </a:extLst>
            </p:cNvPr>
            <p:cNvSpPr txBox="1"/>
            <p:nvPr/>
          </p:nvSpPr>
          <p:spPr>
            <a:xfrm>
              <a:off x="3888252" y="2347605"/>
              <a:ext cx="13787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latin typeface="Arial" panose="020B0604020202020204" pitchFamily="34" charset="0"/>
                  <a:cs typeface="Arial" panose="020B0604020202020204" pitchFamily="34" charset="0"/>
                </a:rPr>
                <a:t>Liquid bulk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3012E08-B6A0-49AE-AA77-E774BED6A7CB}"/>
              </a:ext>
            </a:extLst>
          </p:cNvPr>
          <p:cNvGrpSpPr/>
          <p:nvPr/>
        </p:nvGrpSpPr>
        <p:grpSpPr>
          <a:xfrm>
            <a:off x="6362399" y="1246018"/>
            <a:ext cx="2096396" cy="1672525"/>
            <a:chOff x="6362399" y="1014370"/>
            <a:chExt cx="2096396" cy="167252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09D7C5C-E5A2-48C5-A9F0-447B68A6B1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2" t="5670" r="2556" b="11952"/>
            <a:stretch/>
          </p:blipFill>
          <p:spPr>
            <a:xfrm>
              <a:off x="6362399" y="1014370"/>
              <a:ext cx="2096396" cy="1328825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30958F1-A392-4E58-8675-A2B0DD38DAA3}"/>
                </a:ext>
              </a:extLst>
            </p:cNvPr>
            <p:cNvSpPr txBox="1"/>
            <p:nvPr/>
          </p:nvSpPr>
          <p:spPr>
            <a:xfrm>
              <a:off x="6637961" y="2317563"/>
              <a:ext cx="16946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latin typeface="Arial" panose="020B0604020202020204" pitchFamily="34" charset="0"/>
                  <a:cs typeface="Arial" panose="020B0604020202020204" pitchFamily="34" charset="0"/>
                </a:rPr>
                <a:t>Semi-</a:t>
              </a:r>
              <a:r>
                <a:rPr lang="nl-NL" dirty="0" err="1">
                  <a:latin typeface="Arial" panose="020B0604020202020204" pitchFamily="34" charset="0"/>
                  <a:cs typeface="Arial" panose="020B0604020202020204" pitchFamily="34" charset="0"/>
                </a:rPr>
                <a:t>finished</a:t>
              </a:r>
              <a:endParaRPr lang="nl-NL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C9CC6E3-7688-4B1B-8760-D824DB29E0BE}"/>
              </a:ext>
            </a:extLst>
          </p:cNvPr>
          <p:cNvGrpSpPr/>
          <p:nvPr/>
        </p:nvGrpSpPr>
        <p:grpSpPr>
          <a:xfrm>
            <a:off x="1353725" y="3262243"/>
            <a:ext cx="2372901" cy="1727602"/>
            <a:chOff x="1353725" y="3039548"/>
            <a:chExt cx="2372901" cy="172760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EEBF18C-42A8-45A8-8FD9-C3C662FD42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3725" y="3039548"/>
              <a:ext cx="2372901" cy="1328825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845FC92-2503-42DA-9744-BAA6F527CCB2}"/>
                </a:ext>
              </a:extLst>
            </p:cNvPr>
            <p:cNvSpPr txBox="1"/>
            <p:nvPr/>
          </p:nvSpPr>
          <p:spPr>
            <a:xfrm>
              <a:off x="1776984" y="4397818"/>
              <a:ext cx="14886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 err="1">
                  <a:latin typeface="Arial" panose="020B0604020202020204" pitchFamily="34" charset="0"/>
                  <a:cs typeface="Arial" panose="020B0604020202020204" pitchFamily="34" charset="0"/>
                </a:rPr>
                <a:t>Perishables</a:t>
              </a:r>
              <a:endParaRPr lang="nl-NL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BA1BDE1-ED05-4B99-9F49-997831675FE6}"/>
              </a:ext>
            </a:extLst>
          </p:cNvPr>
          <p:cNvGrpSpPr/>
          <p:nvPr/>
        </p:nvGrpSpPr>
        <p:grpSpPr>
          <a:xfrm>
            <a:off x="4632332" y="3262243"/>
            <a:ext cx="3703914" cy="1745253"/>
            <a:chOff x="4632332" y="3030595"/>
            <a:chExt cx="3703914" cy="174525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53BF4D3-5FD2-4ED7-B4DF-6FF68258B2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53" b="8721"/>
            <a:stretch/>
          </p:blipFill>
          <p:spPr>
            <a:xfrm>
              <a:off x="5315142" y="3030595"/>
              <a:ext cx="2338294" cy="1328824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091635A-A1C2-4062-9525-06CEFC5D4761}"/>
                </a:ext>
              </a:extLst>
            </p:cNvPr>
            <p:cNvSpPr txBox="1"/>
            <p:nvPr/>
          </p:nvSpPr>
          <p:spPr>
            <a:xfrm>
              <a:off x="4632332" y="4406516"/>
              <a:ext cx="37039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latin typeface="Arial" panose="020B0604020202020204" pitchFamily="34" charset="0"/>
                  <a:cs typeface="Arial" panose="020B0604020202020204" pitchFamily="34" charset="0"/>
                </a:rPr>
                <a:t>Non-</a:t>
              </a:r>
              <a:r>
                <a:rPr lang="nl-NL" dirty="0" err="1">
                  <a:latin typeface="Arial" panose="020B0604020202020204" pitchFamily="34" charset="0"/>
                  <a:cs typeface="Arial" panose="020B0604020202020204" pitchFamily="34" charset="0"/>
                </a:rPr>
                <a:t>perishable</a:t>
              </a:r>
              <a:r>
                <a:rPr lang="nl-NL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nl-NL" dirty="0" err="1">
                  <a:latin typeface="Arial" panose="020B0604020202020204" pitchFamily="34" charset="0"/>
                  <a:cs typeface="Arial" panose="020B0604020202020204" pitchFamily="34" charset="0"/>
                </a:rPr>
                <a:t>consumer</a:t>
              </a:r>
              <a:r>
                <a:rPr lang="nl-NL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nl-NL" dirty="0" err="1">
                  <a:latin typeface="Arial" panose="020B0604020202020204" pitchFamily="34" charset="0"/>
                  <a:cs typeface="Arial" panose="020B0604020202020204" pitchFamily="34" charset="0"/>
                </a:rPr>
                <a:t>goods</a:t>
              </a:r>
              <a:endParaRPr lang="nl-NL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4491D286-F633-40AF-AB4F-C53177C17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800" y="747555"/>
            <a:ext cx="8301600" cy="720000"/>
          </a:xfrm>
        </p:spPr>
        <p:txBody>
          <a:bodyPr/>
          <a:lstStyle/>
          <a:p>
            <a:r>
              <a:rPr lang="nl-NL" dirty="0"/>
              <a:t>SEGMENTEN</a:t>
            </a:r>
          </a:p>
        </p:txBody>
      </p:sp>
    </p:spTree>
    <p:extLst>
      <p:ext uri="{BB962C8B-B14F-4D97-AF65-F5344CB8AC3E}">
        <p14:creationId xmlns:p14="http://schemas.microsoft.com/office/powerpoint/2010/main" val="149726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41">
            <a:extLst>
              <a:ext uri="{FF2B5EF4-FFF2-40B4-BE49-F238E27FC236}">
                <a16:creationId xmlns:a16="http://schemas.microsoft.com/office/drawing/2014/main" id="{9915E0BA-EB74-413D-9ECD-9A28765ECFE3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55" b="8992"/>
          <a:stretch/>
        </p:blipFill>
        <p:spPr bwMode="auto">
          <a:xfrm>
            <a:off x="609990" y="1673348"/>
            <a:ext cx="6697715" cy="3222972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B548A9-8C81-4B35-93AE-BC831F1EE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800" y="863424"/>
            <a:ext cx="8488611" cy="720000"/>
          </a:xfrm>
        </p:spPr>
        <p:txBody>
          <a:bodyPr/>
          <a:lstStyle/>
          <a:p>
            <a:r>
              <a:rPr lang="nl-NL" dirty="0"/>
              <a:t>Transportvolume per segment in </a:t>
            </a:r>
            <a:r>
              <a:rPr lang="nl-NL" dirty="0" err="1" smtClean="0"/>
              <a:t>mton</a:t>
            </a:r>
            <a:r>
              <a:rPr lang="nl-NL" dirty="0" smtClean="0"/>
              <a:t>-KM van/naar zeehaven</a:t>
            </a:r>
            <a:endParaRPr lang="nl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763C01-89E8-430F-84D4-27674B153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Annual Outlook Hinterland and Continental Freight</a:t>
            </a:r>
            <a:endParaRPr lang="nl-N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65DDC1-ECB2-489A-9DEA-0D1A92052B3A}"/>
              </a:ext>
            </a:extLst>
          </p:cNvPr>
          <p:cNvSpPr txBox="1"/>
          <p:nvPr/>
        </p:nvSpPr>
        <p:spPr>
          <a:xfrm>
            <a:off x="6526653" y="4249058"/>
            <a:ext cx="1562103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100" dirty="0"/>
              <a:t>Transport volume per segment on Dutch </a:t>
            </a:r>
            <a:r>
              <a:rPr lang="nl-NL" sz="1100" dirty="0" err="1"/>
              <a:t>territory</a:t>
            </a:r>
            <a:r>
              <a:rPr lang="nl-NL" sz="1100" dirty="0"/>
              <a:t> 2015 in </a:t>
            </a:r>
            <a:r>
              <a:rPr lang="nl-NL" sz="1100" dirty="0" err="1"/>
              <a:t>megatonne-kms</a:t>
            </a:r>
            <a:endParaRPr lang="nl-NL" sz="1100" dirty="0"/>
          </a:p>
        </p:txBody>
      </p:sp>
    </p:spTree>
    <p:extLst>
      <p:ext uri="{BB962C8B-B14F-4D97-AF65-F5344CB8AC3E}">
        <p14:creationId xmlns:p14="http://schemas.microsoft.com/office/powerpoint/2010/main" val="229438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6">
            <a:extLst>
              <a:ext uri="{FF2B5EF4-FFF2-40B4-BE49-F238E27FC236}">
                <a16:creationId xmlns:a16="http://schemas.microsoft.com/office/drawing/2014/main" id="{1F6358B0-641F-41A7-A77D-1691486606AB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0" b="9722"/>
          <a:stretch/>
        </p:blipFill>
        <p:spPr bwMode="auto">
          <a:xfrm>
            <a:off x="571500" y="1458060"/>
            <a:ext cx="6910678" cy="3571875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B548A9-8C81-4B35-93AE-BC831F1EE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801" y="900000"/>
            <a:ext cx="8043338" cy="720000"/>
          </a:xfrm>
        </p:spPr>
        <p:txBody>
          <a:bodyPr/>
          <a:lstStyle/>
          <a:p>
            <a:r>
              <a:rPr lang="nl-NL" dirty="0"/>
              <a:t>co</a:t>
            </a:r>
            <a:r>
              <a:rPr lang="nl-NL" sz="1800" dirty="0"/>
              <a:t>2</a:t>
            </a:r>
            <a:r>
              <a:rPr lang="nl-NL" dirty="0"/>
              <a:t>-uitstoot per segment in </a:t>
            </a:r>
            <a:r>
              <a:rPr lang="nl-NL" dirty="0" err="1" smtClean="0"/>
              <a:t>mton</a:t>
            </a:r>
            <a:r>
              <a:rPr lang="nl-NL" dirty="0" smtClean="0"/>
              <a:t> van/naar zeehaven</a:t>
            </a:r>
            <a:endParaRPr lang="nl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763C01-89E8-430F-84D4-27674B153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Annual Outlook Hinterland and Continental Freight</a:t>
            </a:r>
            <a:endParaRPr lang="nl-NL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574D45-DD22-4D49-AB9A-289DE0B0C33D}"/>
              </a:ext>
            </a:extLst>
          </p:cNvPr>
          <p:cNvSpPr txBox="1"/>
          <p:nvPr/>
        </p:nvSpPr>
        <p:spPr>
          <a:xfrm>
            <a:off x="6413055" y="4266959"/>
            <a:ext cx="1562103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100" dirty="0"/>
              <a:t>CO2 </a:t>
            </a:r>
            <a:r>
              <a:rPr lang="nl-NL" sz="1100" dirty="0" err="1"/>
              <a:t>emissions</a:t>
            </a:r>
            <a:r>
              <a:rPr lang="nl-NL" sz="1100" dirty="0"/>
              <a:t> per segment on Dutch </a:t>
            </a:r>
            <a:r>
              <a:rPr lang="nl-NL" sz="1100" dirty="0" err="1"/>
              <a:t>territory</a:t>
            </a:r>
            <a:r>
              <a:rPr lang="nl-NL" sz="1100" dirty="0"/>
              <a:t> 2015 in </a:t>
            </a:r>
            <a:r>
              <a:rPr lang="nl-NL" sz="1100" dirty="0" err="1"/>
              <a:t>megatonnes</a:t>
            </a:r>
            <a:endParaRPr lang="nl-NL" sz="1100" dirty="0"/>
          </a:p>
        </p:txBody>
      </p:sp>
    </p:spTree>
    <p:extLst>
      <p:ext uri="{BB962C8B-B14F-4D97-AF65-F5344CB8AC3E}">
        <p14:creationId xmlns:p14="http://schemas.microsoft.com/office/powerpoint/2010/main" val="158607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9794E-86CF-4C05-93FB-9E95C982B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paden per segment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0B26F-7291-45FA-8817-E7F4DCC373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Factor 6 is het uitgangspunt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Op basis van geïdentificeerde trends</a:t>
            </a:r>
          </a:p>
          <a:p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(“Hete aardappelen”)</a:t>
            </a:r>
          </a:p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Op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basis van specifieke kenmerken segment</a:t>
            </a:r>
          </a:p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Meest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aannemelijke pad</a:t>
            </a:r>
          </a:p>
          <a:p>
            <a:endParaRPr lang="nl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744840-0A0F-4A64-A0BF-A7214E292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Annual Outlook Hinterland and Continental Freight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95291" y="2987745"/>
            <a:ext cx="2752725" cy="1657350"/>
          </a:xfrm>
          <a:prstGeom prst="rect">
            <a:avLst/>
          </a:prstGeom>
        </p:spPr>
      </p:pic>
      <p:pic>
        <p:nvPicPr>
          <p:cNvPr id="6" name="Afbeelding 12">
            <a:extLst>
              <a:ext uri="{FF2B5EF4-FFF2-40B4-BE49-F238E27FC236}">
                <a16:creationId xmlns:a16="http://schemas.microsoft.com/office/drawing/2014/main" id="{4760519D-8FA2-4D78-A647-8463EDA54A9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833" y="1469036"/>
            <a:ext cx="4231967" cy="27789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490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46104-9438-4677-AFB9-FCDBFACAE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Trends en externe factoren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66B94-C442-4806-A8A7-04E55FD45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800" y="1620000"/>
            <a:ext cx="8301600" cy="3021263"/>
          </a:xfrm>
        </p:spPr>
        <p:txBody>
          <a:bodyPr/>
          <a:lstStyle/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DEB74-956D-488B-9FFA-76FB57228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Annual Outlook Hinterland and Continental Freight</a:t>
            </a:r>
            <a:endParaRPr lang="nl-NL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0B5EBD5-D364-4A89-ACD4-0C2E18172D2F}"/>
              </a:ext>
            </a:extLst>
          </p:cNvPr>
          <p:cNvGrpSpPr/>
          <p:nvPr/>
        </p:nvGrpSpPr>
        <p:grpSpPr>
          <a:xfrm>
            <a:off x="3823083" y="1520697"/>
            <a:ext cx="3260891" cy="1182766"/>
            <a:chOff x="4049056" y="1393269"/>
            <a:chExt cx="3709749" cy="140949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63EC691-0645-480C-A423-B3F0E3ED44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49056" y="1393269"/>
              <a:ext cx="1857486" cy="1086692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A39FAB3-055D-4A51-A6C0-FA0B251EC92C}"/>
                </a:ext>
              </a:extLst>
            </p:cNvPr>
            <p:cNvSpPr txBox="1"/>
            <p:nvPr/>
          </p:nvSpPr>
          <p:spPr>
            <a:xfrm>
              <a:off x="4822634" y="2433435"/>
              <a:ext cx="2339102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Consumentengedrag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83F1EC7-DC60-4C2F-AF23-AE8E305A6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77828" y="1489694"/>
              <a:ext cx="1680977" cy="908636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59E4698-F519-4EA4-91B8-E7E036D2DC16}"/>
              </a:ext>
            </a:extLst>
          </p:cNvPr>
          <p:cNvGrpSpPr/>
          <p:nvPr/>
        </p:nvGrpSpPr>
        <p:grpSpPr>
          <a:xfrm>
            <a:off x="308352" y="1360445"/>
            <a:ext cx="2774832" cy="1100329"/>
            <a:chOff x="308352" y="1360445"/>
            <a:chExt cx="2774832" cy="110032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38504FA-7E30-47DB-914F-50BC9C7FC9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56921" y="1461889"/>
              <a:ext cx="1226263" cy="981987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B4E37AE-B81E-41E0-874A-8470B3D38395}"/>
                </a:ext>
              </a:extLst>
            </p:cNvPr>
            <p:cNvSpPr txBox="1"/>
            <p:nvPr/>
          </p:nvSpPr>
          <p:spPr>
            <a:xfrm>
              <a:off x="368702" y="1360445"/>
              <a:ext cx="15311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Globalisering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4A7DCED-DCCC-4C2A-85AA-A4282C7508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5179" t="7099" r="2159" b="12883"/>
            <a:stretch/>
          </p:blipFill>
          <p:spPr>
            <a:xfrm>
              <a:off x="308352" y="1772769"/>
              <a:ext cx="1440778" cy="688005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60D3B2A-7B6C-4A01-8B14-393F0500C270}"/>
              </a:ext>
            </a:extLst>
          </p:cNvPr>
          <p:cNvGrpSpPr/>
          <p:nvPr/>
        </p:nvGrpSpPr>
        <p:grpSpPr>
          <a:xfrm>
            <a:off x="60442" y="2802766"/>
            <a:ext cx="3355756" cy="1656853"/>
            <a:chOff x="60442" y="2802766"/>
            <a:chExt cx="3355756" cy="1656853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86BDA161-BFB3-4D61-8272-7F5A7865EF5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37473" y="3013107"/>
              <a:ext cx="1878725" cy="860139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08C03ED2-A76C-468B-A3A0-F5F8AC9FA2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-2358" t="23316" b="25366"/>
            <a:stretch/>
          </p:blipFill>
          <p:spPr>
            <a:xfrm>
              <a:off x="1281846" y="3745059"/>
              <a:ext cx="1317413" cy="439526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1D761F8-26D0-474C-97C5-A29D1FEFDC2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0442" y="2802766"/>
              <a:ext cx="1223708" cy="1223708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850000E-CBA0-4267-91E6-DF8D2D401736}"/>
                </a:ext>
              </a:extLst>
            </p:cNvPr>
            <p:cNvSpPr txBox="1"/>
            <p:nvPr/>
          </p:nvSpPr>
          <p:spPr>
            <a:xfrm>
              <a:off x="171477" y="4090287"/>
              <a:ext cx="29931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3D Printing en digitalisering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E8191C3-C0D2-4930-B7BA-230B8BC5D3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306732" y="3058541"/>
              <a:ext cx="520181" cy="520181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5C8AB92-EE61-4A4C-ADBC-95A913FCE609}"/>
              </a:ext>
            </a:extLst>
          </p:cNvPr>
          <p:cNvGrpSpPr/>
          <p:nvPr/>
        </p:nvGrpSpPr>
        <p:grpSpPr>
          <a:xfrm>
            <a:off x="7006367" y="1871101"/>
            <a:ext cx="2223686" cy="1877488"/>
            <a:chOff x="7030487" y="2023027"/>
            <a:chExt cx="2223686" cy="187748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0F6DE63-6646-4CDE-A13E-F172C6F11C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206867" y="2023027"/>
              <a:ext cx="1594814" cy="1498575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2B8454F-7FA5-4B75-8D2C-929A5F089C38}"/>
                </a:ext>
              </a:extLst>
            </p:cNvPr>
            <p:cNvSpPr txBox="1"/>
            <p:nvPr/>
          </p:nvSpPr>
          <p:spPr>
            <a:xfrm>
              <a:off x="7030487" y="3531183"/>
              <a:ext cx="2223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Circulaire economie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6953E86-FA8C-4DA1-8527-141D65F65940}"/>
              </a:ext>
            </a:extLst>
          </p:cNvPr>
          <p:cNvGrpSpPr/>
          <p:nvPr/>
        </p:nvGrpSpPr>
        <p:grpSpPr>
          <a:xfrm>
            <a:off x="3998292" y="3229723"/>
            <a:ext cx="4138697" cy="1681638"/>
            <a:chOff x="3806406" y="3041698"/>
            <a:chExt cx="4138697" cy="1681638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E18C580-BBC2-413F-BD1A-D867C2448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011094" y="3041698"/>
              <a:ext cx="1768026" cy="133486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EFE6C4C-4CE2-426C-881D-DCBD23804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823083" y="3282441"/>
              <a:ext cx="1071563" cy="1071563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C6FE77B-75F3-464D-8145-316D0BFBD386}"/>
                </a:ext>
              </a:extLst>
            </p:cNvPr>
            <p:cNvSpPr txBox="1"/>
            <p:nvPr/>
          </p:nvSpPr>
          <p:spPr>
            <a:xfrm>
              <a:off x="3806406" y="4354004"/>
              <a:ext cx="41386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Transitie van fossiel naar </a:t>
              </a:r>
              <a:r>
                <a:rPr lang="nl-NL" dirty="0" smtClean="0"/>
                <a:t>bio en ZE </a:t>
              </a:r>
              <a:r>
                <a:rPr lang="nl-NL" dirty="0"/>
                <a:t>(?)</a:t>
              </a:r>
            </a:p>
          </p:txBody>
        </p:sp>
      </p:grpSp>
      <p:pic>
        <p:nvPicPr>
          <p:cNvPr id="32" name="Afbeelding 31" descr="Schermopname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845" y="136495"/>
            <a:ext cx="2259719" cy="1291268"/>
          </a:xfrm>
          <a:prstGeom prst="rect">
            <a:avLst/>
          </a:prstGeom>
        </p:spPr>
      </p:pic>
      <p:pic>
        <p:nvPicPr>
          <p:cNvPr id="33" name="Afbeelding 32" descr="Schermopname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316" y="2443876"/>
            <a:ext cx="663206" cy="117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32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Binnenvaart groot in fossiele brandstoffen, </a:t>
            </a:r>
            <a:r>
              <a:rPr lang="nl-NL" dirty="0"/>
              <a:t>G</a:t>
            </a:r>
            <a:r>
              <a:rPr lang="nl-NL" dirty="0" smtClean="0"/>
              <a:t>ebruik omlaag</a:t>
            </a:r>
            <a:endParaRPr lang="nl-NL" dirty="0"/>
          </a:p>
        </p:txBody>
      </p:sp>
      <p:pic>
        <p:nvPicPr>
          <p:cNvPr id="6" name="Tijdelijke aanduiding voor inhoud 5" descr="Schermopname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" r="1608"/>
          <a:stretch/>
        </p:blipFill>
        <p:spPr>
          <a:xfrm>
            <a:off x="4886793" y="1609321"/>
            <a:ext cx="4152276" cy="3630459"/>
          </a:xfr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Annual Outlook Hinterland and Continental Freight</a:t>
            </a:r>
            <a:endParaRPr lang="nl-NL" dirty="0"/>
          </a:p>
        </p:txBody>
      </p:sp>
      <p:pic>
        <p:nvPicPr>
          <p:cNvPr id="7" name="Afbeelding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7351"/>
            <a:ext cx="4618990" cy="2834398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292308" y="1648318"/>
            <a:ext cx="4279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Europese elektriciteitsproductie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666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NO">
  <a:themeElements>
    <a:clrScheme name="Aangepast 2">
      <a:dk1>
        <a:sysClr val="windowText" lastClr="000000"/>
      </a:dk1>
      <a:lt1>
        <a:sysClr val="window" lastClr="FFFFFF"/>
      </a:lt1>
      <a:dk2>
        <a:srgbClr val="71A4C3"/>
      </a:dk2>
      <a:lt2>
        <a:srgbClr val="9C9C9C"/>
      </a:lt2>
      <a:accent1>
        <a:srgbClr val="ED8000"/>
      </a:accent1>
      <a:accent2>
        <a:srgbClr val="CB1325"/>
      </a:accent2>
      <a:accent3>
        <a:srgbClr val="FFCB00"/>
      </a:accent3>
      <a:accent4>
        <a:srgbClr val="649EC9"/>
      </a:accent4>
      <a:accent5>
        <a:srgbClr val="D6277A"/>
      </a:accent5>
      <a:accent6>
        <a:srgbClr val="93A800"/>
      </a:accent6>
      <a:hlink>
        <a:srgbClr val="71A4C3"/>
      </a:hlink>
      <a:folHlink>
        <a:srgbClr val="71A4C3"/>
      </a:folHlink>
    </a:clrScheme>
    <a:fontScheme name="TNO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50f1e76-e290-4779-b859-23d729297c51">
      <Value>1</Value>
    </TaxCatchAll>
    <SureECM_ProjectNumber xmlns="850f1e76-e290-4779-b859-23d729297c51" xsi:nil="true"/>
    <SureECM_ClientName xmlns="850f1e76-e290-4779-b859-23d729297c51">
      <UserInfo>
        <DisplayName/>
        <AccountId xsi:nil="true"/>
        <AccountType/>
      </UserInfo>
    </SureECM_ClientName>
    <lca88ee71ce7428c86da6846b19763e3 xmlns="850f1e76-e290-4779-b859-23d729297c51">
      <Terms xmlns="http://schemas.microsoft.com/office/infopath/2007/PartnerControls"/>
    </lca88ee71ce7428c86da6846b19763e3>
    <SureECM_ProjectName xmlns="850f1e76-e290-4779-b859-23d729297c51" xsi:nil="true"/>
    <TaxKeywordTaxHTField xmlns="850f1e76-e290-4779-b859-23d729297c51">
      <Terms xmlns="http://schemas.microsoft.com/office/infopath/2007/PartnerControls"/>
    </TaxKeywordTaxHTField>
    <acf0689dc3b949abb655ab78c2e0f99c xmlns="850f1e76-e290-4779-b859-23d729297c51">
      <Terms xmlns="http://schemas.microsoft.com/office/infopath/2007/PartnerControls"/>
    </acf0689dc3b949abb655ab78c2e0f99c>
    <SureECM_ProjectFaseTaxHTField0 xmlns="850f1e76-e290-4779-b859-23d729297c51">
      <Terms xmlns="http://schemas.microsoft.com/office/infopath/2007/PartnerControls">
        <TermInfo xmlns="http://schemas.microsoft.com/office/infopath/2007/PartnerControls">
          <TermName xmlns="http://schemas.microsoft.com/office/infopath/2007/PartnerControls">1</TermName>
          <TermId xmlns="http://schemas.microsoft.com/office/infopath/2007/PartnerControls">344ddbc6-b8ca-4407-8593-4a569d0d2a68</TermId>
        </TermInfo>
      </Terms>
    </SureECM_ProjectFaseTaxHTField0>
    <SureECM_ProjectLeader xmlns="850f1e76-e290-4779-b859-23d729297c51">
      <UserInfo>
        <DisplayName/>
        <AccountId xsi:nil="true"/>
        <AccountType/>
      </UserInfo>
    </SureECM_ProjectLeader>
    <_dlc_DocId xmlns="d20f9424-fa6e-4110-830b-cd3232aa0ea4">MQXW3YMHNQT4-399081319-562</_dlc_DocId>
    <_dlc_DocIdUrl xmlns="d20f9424-fa6e-4110-830b-cd3232aa0ea4">
      <Url>https://ceproject.cedelft.eu/projecten/4-K46/_layouts/15/DocIdRedir.aspx?ID=MQXW3YMHNQT4-399081319-562</Url>
      <Description>MQXW3YMHNQT4-399081319-562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SharedContentType xmlns="Microsoft.SharePoint.Taxonomy.ContentTypeSync" SourceId="b15848ff-ca16-4813-bad8-a92d09325781" ContentTypeId="0x01010032D923E531974EABBC32AD71A762C58D00D2425473D9DE461DB1C714AC4872504A" PreviousValue="false"/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ProjectDocument" ma:contentTypeID="0x01010032D923E531974EABBC32AD71A762C58D00D2425473D9DE461DB1C714AC4872504A00F11B0BB162FCBA42BE3C1FCAE81885CF" ma:contentTypeVersion="8" ma:contentTypeDescription="Een nieuw document maken." ma:contentTypeScope="" ma:versionID="5c732af1c7109f925647f6b402a6137f">
  <xsd:schema xmlns:xsd="http://www.w3.org/2001/XMLSchema" xmlns:xs="http://www.w3.org/2001/XMLSchema" xmlns:p="http://schemas.microsoft.com/office/2006/metadata/properties" xmlns:ns2="850f1e76-e290-4779-b859-23d729297c51" xmlns:ns3="d20f9424-fa6e-4110-830b-cd3232aa0ea4" targetNamespace="http://schemas.microsoft.com/office/2006/metadata/properties" ma:root="true" ma:fieldsID="01e8d21b5bce1c40232d2f805c3e936d" ns2:_="" ns3:_="">
    <xsd:import namespace="850f1e76-e290-4779-b859-23d729297c51"/>
    <xsd:import namespace="d20f9424-fa6e-4110-830b-cd3232aa0ea4"/>
    <xsd:element name="properties">
      <xsd:complexType>
        <xsd:sequence>
          <xsd:element name="documentManagement">
            <xsd:complexType>
              <xsd:all>
                <xsd:element ref="ns2:SureECM_ProjectName" minOccurs="0"/>
                <xsd:element ref="ns2:SureECM_ProjectNumber" minOccurs="0"/>
                <xsd:element ref="ns2:SureECM_ClientName" minOccurs="0"/>
                <xsd:element ref="ns2:SureECM_ProjectLeader" minOccurs="0"/>
                <xsd:element ref="ns2:SureECM_ProjectFaseTaxHTField0" minOccurs="0"/>
                <xsd:element ref="ns2:acf0689dc3b949abb655ab78c2e0f99c" minOccurs="0"/>
                <xsd:element ref="ns2:TaxCatchAll" minOccurs="0"/>
                <xsd:element ref="ns2:TaxCatchAllLabel" minOccurs="0"/>
                <xsd:element ref="ns2:lca88ee71ce7428c86da6846b19763e3" minOccurs="0"/>
                <xsd:element ref="ns2:TaxKeywordTaxHTField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0f1e76-e290-4779-b859-23d729297c51" elementFormDefault="qualified">
    <xsd:import namespace="http://schemas.microsoft.com/office/2006/documentManagement/types"/>
    <xsd:import namespace="http://schemas.microsoft.com/office/infopath/2007/PartnerControls"/>
    <xsd:element name="SureECM_ProjectName" ma:index="8" nillable="true" ma:displayName="Projectnaam" ma:internalName="SureECM_ProjectName">
      <xsd:simpleType>
        <xsd:restriction base="dms:Text"/>
      </xsd:simpleType>
    </xsd:element>
    <xsd:element name="SureECM_ProjectNumber" ma:index="9" nillable="true" ma:displayName="Projectnummer" ma:internalName="SureECM_ProjectNumber">
      <xsd:simpleType>
        <xsd:restriction base="dms:Text">
          <xsd:maxLength value="255"/>
        </xsd:restriction>
      </xsd:simpleType>
    </xsd:element>
    <xsd:element name="SureECM_ClientName" ma:index="10" nillable="true" ma:displayName="Opdrachtgever" ma:SharePointGroup="0" ma:internalName="SureECM_ClientNam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ureECM_ProjectLeader" ma:index="11" nillable="true" ma:displayName="Projectleider" ma:internalName="SureECM_ProjectLead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ureECM_ProjectFaseTaxHTField0" ma:index="12" nillable="true" ma:taxonomy="true" ma:internalName="SureECM_ProjectFaseTaxHTField0" ma:taxonomyFieldName="SureECM_ProjectFase" ma:displayName="Projectfase" ma:readOnly="false" ma:default="1;#1|344ddbc6-b8ca-4407-8593-4a569d0d2a68" ma:fieldId="{aaf7d00f-ef44-4e4f-9bfe-6e1c6b2262e1}" ma:sspId="b15848ff-ca16-4813-bad8-a92d09325781" ma:termSetId="daef2c36-05f6-4ec3-a3df-8d68228409e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cf0689dc3b949abb655ab78c2e0f99c" ma:index="14" nillable="true" ma:taxonomy="true" ma:internalName="acf0689dc3b949abb655ab78c2e0f99c" ma:taxonomyFieldName="Sector" ma:displayName="Sector" ma:default="" ma:fieldId="{acf0689d-c3b9-49ab-b655-ab78c2e0f99c}" ma:sspId="b15848ff-ca16-4813-bad8-a92d09325781" ma:termSetId="5e03380a-e66b-435b-ab66-f20a0a2d71a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5" nillable="true" ma:displayName="Taxonomy Catch All Column" ma:description="" ma:hidden="true" ma:list="{22d1c3ba-90c4-4488-b087-1a18db9d7332}" ma:internalName="TaxCatchAll" ma:showField="CatchAllData" ma:web="d20f9424-fa6e-4110-830b-cd3232aa0e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6" nillable="true" ma:displayName="Taxonomy Catch All Column1" ma:description="" ma:hidden="true" ma:list="{22d1c3ba-90c4-4488-b087-1a18db9d7332}" ma:internalName="TaxCatchAllLabel" ma:readOnly="true" ma:showField="CatchAllDataLabel" ma:web="d20f9424-fa6e-4110-830b-cd3232aa0e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ca88ee71ce7428c86da6846b19763e3" ma:index="18" nillable="true" ma:taxonomy="true" ma:internalName="lca88ee71ce7428c86da6846b19763e3" ma:taxonomyFieldName="Thema" ma:displayName="Thema" ma:default="" ma:fieldId="{5ca88ee7-1ce7-428c-86da-6846b19763e3}" ma:taxonomyMulti="true" ma:sspId="b15848ff-ca16-4813-bad8-a92d09325781" ma:termSetId="5ebe3af2-8dfb-4688-8412-0cb710041cd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0" nillable="true" ma:taxonomy="true" ma:internalName="TaxKeywordTaxHTField" ma:taxonomyFieldName="TaxKeyword" ma:displayName="Ondernemingstrefwoorden" ma:fieldId="{23f27201-bee3-471e-b2e7-b64fd8b7ca38}" ma:taxonomyMulti="true" ma:sspId="39e35c83-584b-4c74-802e-2bf240529e84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0f9424-fa6e-4110-830b-cd3232aa0ea4" elementFormDefault="qualified">
    <xsd:import namespace="http://schemas.microsoft.com/office/2006/documentManagement/types"/>
    <xsd:import namespace="http://schemas.microsoft.com/office/infopath/2007/PartnerControls"/>
    <xsd:element name="_dlc_DocId" ma:index="22" nillable="true" ma:displayName="Waarde van de document-id" ma:description="De waarde van de document-id die aan dit item is toegewezen." ma:internalName="_dlc_DocId" ma:readOnly="true">
      <xsd:simpleType>
        <xsd:restriction base="dms:Text"/>
      </xsd:simpleType>
    </xsd:element>
    <xsd:element name="_dlc_DocIdUrl" ma:index="23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4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A389ED2-E898-4F43-BA46-0E48944BD5BC}">
  <ds:schemaRefs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d20f9424-fa6e-4110-830b-cd3232aa0ea4"/>
    <ds:schemaRef ds:uri="850f1e76-e290-4779-b859-23d729297c51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3F926A9-BB26-4827-A8AE-DB824A79665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DF3CBF7-71C7-46D3-8BB7-06017F4DBE25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386C211A-04AC-4A77-832A-A7E37AC29987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0860F8F9-A67A-4BC5-ABBB-57F60247DD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0f1e76-e290-4779-b859-23d729297c51"/>
    <ds:schemaRef ds:uri="d20f9424-fa6e-4110-830b-cd3232aa0e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3083</TotalTime>
  <Words>903</Words>
  <Application>Microsoft Office PowerPoint</Application>
  <PresentationFormat>Diavoorstelling (16:9)</PresentationFormat>
  <Paragraphs>183</Paragraphs>
  <Slides>17</Slides>
  <Notes>13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2" baseType="lpstr">
      <vt:lpstr>Arial</vt:lpstr>
      <vt:lpstr>Arial Black</vt:lpstr>
      <vt:lpstr>Calibri</vt:lpstr>
      <vt:lpstr>Wingdings</vt:lpstr>
      <vt:lpstr>TNO</vt:lpstr>
      <vt:lpstr>Annual Outlook  Hinterland and  Continental Freight  Eelco den Boer (CE Delft)  Herman Wagter ( Connekt) Paul van de Lande (TNO) Roy van den Berg (CE Delft) Jordy Spreen (TNO)   topsectorlogistiek.nl/nieuws          </vt:lpstr>
      <vt:lpstr>agenda</vt:lpstr>
      <vt:lpstr>scoping</vt:lpstr>
      <vt:lpstr>SEGMENTEN</vt:lpstr>
      <vt:lpstr>Transportvolume per segment in mton-KM van/naar zeehaven</vt:lpstr>
      <vt:lpstr>co2-uitstoot per segment in mton van/naar zeehaven</vt:lpstr>
      <vt:lpstr>paden per segment</vt:lpstr>
      <vt:lpstr>Trends en externe factoren</vt:lpstr>
      <vt:lpstr>Binnenvaart groot in fossiele brandstoffen, Gebruik omlaag</vt:lpstr>
      <vt:lpstr>decarbonisatieconcepten</vt:lpstr>
      <vt:lpstr>Dry bulk</vt:lpstr>
      <vt:lpstr>Dry bulk – samenvattend</vt:lpstr>
      <vt:lpstr>Consumer goods naar factor 6</vt:lpstr>
      <vt:lpstr>Consumer goods – samenvattend</vt:lpstr>
      <vt:lpstr>Conclusies BINNENVAART </vt:lpstr>
      <vt:lpstr>Conclusies BINNENVAART </vt:lpstr>
      <vt:lpstr>Conclusies Binnenvaart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Annual Outlook Hinterland and Continental Freight J.S. Spreen</dc:title>
  <dc:creator>J.S. Spreen</dc:creator>
  <cp:lastModifiedBy>Eelco den Boer</cp:lastModifiedBy>
  <cp:revision>146</cp:revision>
  <dcterms:created xsi:type="dcterms:W3CDTF">2018-03-22T17:58:39Z</dcterms:created>
  <dcterms:modified xsi:type="dcterms:W3CDTF">2018-10-16T08:05:40Z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_Template">
    <vt:lpwstr>TNO_169</vt:lpwstr>
  </property>
  <property fmtid="{D5CDD505-2E9C-101B-9397-08002B2CF9AE}" pid="3" name="do_LanguageID">
    <vt:lpwstr>1043</vt:lpwstr>
  </property>
  <property fmtid="{D5CDD505-2E9C-101B-9397-08002B2CF9AE}" pid="4" name="do_Title">
    <vt:lpwstr>Annual Outlook Hinterland and Continental Freight</vt:lpwstr>
  </property>
  <property fmtid="{D5CDD505-2E9C-101B-9397-08002B2CF9AE}" pid="5" name="do_Subtitle">
    <vt:lpwstr/>
  </property>
  <property fmtid="{D5CDD505-2E9C-101B-9397-08002B2CF9AE}" pid="6" name="do_Speaker">
    <vt:lpwstr>J.S. Spreen</vt:lpwstr>
  </property>
  <property fmtid="{D5CDD505-2E9C-101B-9397-08002B2CF9AE}" pid="7" name="do_Date">
    <vt:lpwstr>False</vt:lpwstr>
  </property>
  <property fmtid="{D5CDD505-2E9C-101B-9397-08002B2CF9AE}" pid="8" name="do_DateHandout">
    <vt:lpwstr>False</vt:lpwstr>
  </property>
  <property fmtid="{D5CDD505-2E9C-101B-9397-08002B2CF9AE}" pid="9" name="do_DateValue">
    <vt:lpwstr>22-03-2018</vt:lpwstr>
  </property>
  <property fmtid="{D5CDD505-2E9C-101B-9397-08002B2CF9AE}" pid="10" name="do_SlideNumber">
    <vt:lpwstr>False</vt:lpwstr>
  </property>
  <property fmtid="{D5CDD505-2E9C-101B-9397-08002B2CF9AE}" pid="11" name="do_SlideNumberHandout">
    <vt:lpwstr>False</vt:lpwstr>
  </property>
  <property fmtid="{D5CDD505-2E9C-101B-9397-08002B2CF9AE}" pid="12" name="do_Language">
    <vt:lpwstr>1043</vt:lpwstr>
  </property>
  <property fmtid="{D5CDD505-2E9C-101B-9397-08002B2CF9AE}" pid="13" name="ContentTypeId">
    <vt:lpwstr>0x01010032D923E531974EABBC32AD71A762C58D00D2425473D9DE461DB1C714AC4872504A00F11B0BB162FCBA42BE3C1FCAE81885CF</vt:lpwstr>
  </property>
  <property fmtid="{D5CDD505-2E9C-101B-9397-08002B2CF9AE}" pid="14" name="Sector">
    <vt:lpwstr/>
  </property>
  <property fmtid="{D5CDD505-2E9C-101B-9397-08002B2CF9AE}" pid="15" name="TaxKeyword">
    <vt:lpwstr/>
  </property>
  <property fmtid="{D5CDD505-2E9C-101B-9397-08002B2CF9AE}" pid="16" name="Thema">
    <vt:lpwstr/>
  </property>
  <property fmtid="{D5CDD505-2E9C-101B-9397-08002B2CF9AE}" pid="17" name="SureECM_ProjectFase">
    <vt:lpwstr>1;#1|344ddbc6-b8ca-4407-8593-4a569d0d2a68</vt:lpwstr>
  </property>
  <property fmtid="{D5CDD505-2E9C-101B-9397-08002B2CF9AE}" pid="18" name="_dlc_DocIdItemGuid">
    <vt:lpwstr>00a357ea-05bb-4e9e-ada3-0419032ef90b</vt:lpwstr>
  </property>
</Properties>
</file>