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45" autoAdjust="0"/>
  </p:normalViewPr>
  <p:slideViewPr>
    <p:cSldViewPr snapToGrid="0">
      <p:cViewPr varScale="1">
        <p:scale>
          <a:sx n="69" d="100"/>
          <a:sy n="69" d="100"/>
        </p:scale>
        <p:origin x="567" y="51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17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89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78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0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10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75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45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31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</a:p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Jan Schreuder, projectleider Green Deal</a:t>
            </a:r>
            <a:endParaRPr lang="nl-NL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Green Deal zeevaart, binnenvaart en havens</a:t>
            </a:r>
            <a:br>
              <a:rPr lang="nl-NL" dirty="0"/>
            </a:b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5" y="1933250"/>
            <a:ext cx="5312578" cy="29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dirty="0" smtClean="0"/>
              <a:t>Akkoord van Parijs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Regeerakkoord</a:t>
            </a:r>
            <a:br>
              <a:rPr lang="nl-NL" dirty="0" smtClean="0"/>
            </a:br>
            <a:endParaRPr lang="nl-NL" dirty="0"/>
          </a:p>
          <a:p>
            <a:pPr lvl="1"/>
            <a:r>
              <a:rPr lang="nl-NL" dirty="0" smtClean="0"/>
              <a:t>Klimaatakkoord</a:t>
            </a:r>
          </a:p>
          <a:p>
            <a:pPr lvl="1"/>
            <a:r>
              <a:rPr lang="nl-NL" dirty="0" smtClean="0"/>
              <a:t>Green Deal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‘In </a:t>
            </a:r>
            <a:r>
              <a:rPr lang="nl-NL" dirty="0"/>
              <a:t>de zeevaart en binnenvaart is nog veel milieuwinst te behalen. Met de sector zal een Green Deal worden opgesteld voor verduurzaming van de zeevaart, binnenvaart en havens</a:t>
            </a:r>
            <a:r>
              <a:rPr lang="nl-NL" dirty="0" smtClean="0"/>
              <a:t>.’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Politieke context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68" y="1526536"/>
            <a:ext cx="5078976" cy="29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70" b="98633" l="25879" r="97168">
                        <a14:foregroundMark x1="25879" y1="97656" x2="87109" y2="96875"/>
                        <a14:foregroundMark x1="26465" y1="94922" x2="86133" y2="93848"/>
                        <a14:foregroundMark x1="90430" y1="91406" x2="96680" y2="98340"/>
                        <a14:foregroundMark x1="94629" y1="96387" x2="97168" y2="98633"/>
                        <a14:backgroundMark x1="26465" y1="90332" x2="80664" y2="8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87733" r="5064"/>
          <a:stretch/>
        </p:blipFill>
        <p:spPr>
          <a:xfrm>
            <a:off x="6553199" y="3724737"/>
            <a:ext cx="4792998" cy="8412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63762" r="1391" b="12262"/>
          <a:stretch/>
        </p:blipFill>
        <p:spPr>
          <a:xfrm>
            <a:off x="6647173" y="4531640"/>
            <a:ext cx="4605050" cy="679668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Afspraken met Rijk over duurzaamheid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Rol van Rijk bij Green Deals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Green Deal-aanpak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8" b="73906" l="7240" r="84163">
                        <a14:foregroundMark x1="45475" y1="59933" x2="46154" y2="74242"/>
                        <a14:foregroundMark x1="76018" y1="57239" x2="84163" y2="57239"/>
                        <a14:foregroundMark x1="11538" y1="57576" x2="7692" y2="57576"/>
                        <a14:foregroundMark x1="50226" y1="8923" x2="55204" y2="5892"/>
                        <a14:foregroundMark x1="41629" y1="6734" x2="40950" y2="5892"/>
                        <a14:foregroundMark x1="18326" y1="7071" x2="10181" y2="6061"/>
                        <a14:foregroundMark x1="58371" y1="31313" x2="64253" y2="15825"/>
                        <a14:foregroundMark x1="47059" y1="8249" x2="45475" y2="1178"/>
                        <a14:foregroundMark x1="66290" y1="18350" x2="74887" y2="13131"/>
                        <a14:foregroundMark x1="31900" y1="27778" x2="27828" y2="34680"/>
                        <a14:backgroundMark x1="8597" y1="47138" x2="8597" y2="47138"/>
                        <a14:backgroundMark x1="26923" y1="39562" x2="26923" y2="39562"/>
                        <a14:backgroundMark x1="27376" y1="38889" x2="30317" y2="58418"/>
                        <a14:backgroundMark x1="9729" y1="47138" x2="5204" y2="53535"/>
                        <a14:backgroundMark x1="15611" y1="64815" x2="33032" y2="73569"/>
                        <a14:backgroundMark x1="35068" y1="66330" x2="38009" y2="71549"/>
                        <a14:backgroundMark x1="49548" y1="72727" x2="53620" y2="68182"/>
                        <a14:backgroundMark x1="64480" y1="71212" x2="62217" y2="52020"/>
                        <a14:backgroundMark x1="55656" y1="54714" x2="67421" y2="43771"/>
                        <a14:backgroundMark x1="49774" y1="57239" x2="49095" y2="58754"/>
                        <a14:backgroundMark x1="41629" y1="61111" x2="38914" y2="50505"/>
                        <a14:backgroundMark x1="67873" y1="70370" x2="73529" y2="64141"/>
                        <a14:backgroundMark x1="48643" y1="61785" x2="49095" y2="57576"/>
                        <a14:backgroundMark x1="81674" y1="50000" x2="80090" y2="45118"/>
                        <a14:backgroundMark x1="66290" y1="42256" x2="66516" y2="32660"/>
                        <a14:backgroundMark x1="48190" y1="48990" x2="49095" y2="43603"/>
                        <a14:backgroundMark x1="39140" y1="50000" x2="38462" y2="47811"/>
                        <a14:backgroundMark x1="43213" y1="43771" x2="41629" y2="37374"/>
                        <a14:backgroundMark x1="52262" y1="36869" x2="59729" y2="39899"/>
                        <a14:backgroundMark x1="53620" y1="23401" x2="56787" y2="27104"/>
                        <a14:backgroundMark x1="48190" y1="26431" x2="50226" y2="24747"/>
                        <a14:backgroundMark x1="35973" y1="34175" x2="36425" y2="24916"/>
                        <a14:backgroundMark x1="42534" y1="24411" x2="39593" y2="21380"/>
                        <a14:backgroundMark x1="45023" y1="16498" x2="45023" y2="15825"/>
                        <a14:backgroundMark x1="47738" y1="18855" x2="48643" y2="16835"/>
                      </a14:backgroundRemoval>
                    </a14:imgEffect>
                  </a14:imgLayer>
                </a14:imgProps>
              </a:ext>
            </a:extLst>
          </a:blip>
          <a:srcRect r="10888" b="24826"/>
          <a:stretch/>
        </p:blipFill>
        <p:spPr>
          <a:xfrm>
            <a:off x="7791264" y="1809325"/>
            <a:ext cx="2401280" cy="27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99362" l="532" r="99681">
                        <a14:foregroundMark x1="6383" y1="55745" x2="6383" y2="55745"/>
                        <a14:foregroundMark x1="6915" y1="64255" x2="6064" y2="99787"/>
                        <a14:foregroundMark x1="532" y1="88936" x2="97447" y2="91489"/>
                        <a14:foregroundMark x1="2979" y1="85957" x2="3617" y2="77021"/>
                        <a14:foregroundMark x1="79787" y1="80426" x2="99787" y2="82553"/>
                        <a14:foregroundMark x1="75532" y1="41064" x2="94362" y2="41064"/>
                        <a14:foregroundMark x1="83085" y1="36170" x2="82766" y2="1064"/>
                        <a14:foregroundMark x1="82447" y1="10851" x2="77766" y2="2766"/>
                        <a14:foregroundMark x1="66809" y1="6383" x2="66809" y2="6383"/>
                        <a14:foregroundMark x1="68298" y1="5319" x2="54681" y2="50851"/>
                        <a14:foregroundMark x1="68936" y1="39787" x2="6861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9"/>
          <a:stretch/>
        </p:blipFill>
        <p:spPr>
          <a:xfrm>
            <a:off x="5638800" y="3179556"/>
            <a:ext cx="6428513" cy="336393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6293" y="2145022"/>
            <a:ext cx="8229600" cy="3931928"/>
          </a:xfrm>
        </p:spPr>
        <p:txBody>
          <a:bodyPr numCol="2"/>
          <a:lstStyle/>
          <a:p>
            <a:r>
              <a:rPr lang="nl-NL" dirty="0" smtClean="0"/>
              <a:t>Rijksoverheid</a:t>
            </a:r>
          </a:p>
          <a:p>
            <a:r>
              <a:rPr lang="nl-NL" dirty="0" smtClean="0"/>
              <a:t>Decentrale overheden</a:t>
            </a:r>
          </a:p>
          <a:p>
            <a:r>
              <a:rPr lang="nl-NL" dirty="0" smtClean="0"/>
              <a:t>Branches zee- en binnenvaart</a:t>
            </a:r>
          </a:p>
          <a:p>
            <a:r>
              <a:rPr lang="nl-NL" dirty="0" smtClean="0"/>
              <a:t>Maakindustrie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Havens (zeehavens en binnenhavens)</a:t>
            </a:r>
          </a:p>
          <a:p>
            <a:r>
              <a:rPr lang="nl-NL" dirty="0" smtClean="0"/>
              <a:t>Verladers</a:t>
            </a:r>
          </a:p>
          <a:p>
            <a:r>
              <a:rPr lang="nl-NL" dirty="0" smtClean="0"/>
              <a:t>Banken</a:t>
            </a:r>
          </a:p>
          <a:p>
            <a:r>
              <a:rPr lang="nl-NL" dirty="0" smtClean="0"/>
              <a:t>Overig</a:t>
            </a:r>
          </a:p>
          <a:p>
            <a:pPr marL="315913" indent="-315913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Deelnemers Green Deal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02535" y="2289485"/>
            <a:ext cx="10556053" cy="3931928"/>
          </a:xfrm>
        </p:spPr>
        <p:txBody>
          <a:bodyPr numCol="1"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Schone schepen (CO</a:t>
            </a:r>
            <a:r>
              <a:rPr lang="nl-NL" sz="1200" dirty="0" smtClean="0"/>
              <a:t>2</a:t>
            </a:r>
            <a:r>
              <a:rPr lang="nl-NL" dirty="0" smtClean="0"/>
              <a:t>-reductie)</a:t>
            </a:r>
          </a:p>
          <a:p>
            <a:pPr lvl="1"/>
            <a:r>
              <a:rPr lang="nl-NL" dirty="0" smtClean="0"/>
              <a:t>Zeevaart		minstens 70% CO</a:t>
            </a:r>
            <a:r>
              <a:rPr lang="nl-NL" sz="1400" dirty="0" smtClean="0"/>
              <a:t>2</a:t>
            </a:r>
            <a:r>
              <a:rPr lang="nl-NL" dirty="0" smtClean="0"/>
              <a:t>-reductie in 2050</a:t>
            </a:r>
          </a:p>
          <a:p>
            <a:pPr lvl="1"/>
            <a:r>
              <a:rPr lang="nl-NL" dirty="0" smtClean="0"/>
              <a:t>Binnenvaart	nagenoeg emissievrij en klimaatneutraal in 2050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Optimaal benutten binnenvaart in logistieke keten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Ambities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61" y="1018874"/>
            <a:ext cx="5082443" cy="25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02534" y="2289485"/>
            <a:ext cx="10556053" cy="3931928"/>
          </a:xfrm>
        </p:spPr>
        <p:txBody>
          <a:bodyPr numCol="1">
            <a:normAutofit/>
          </a:bodyPr>
          <a:lstStyle/>
          <a:p>
            <a:r>
              <a:rPr lang="nl-NL" dirty="0" smtClean="0"/>
              <a:t>Transitietraject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Financiering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Marktordening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Logistiek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24" y="2025213"/>
            <a:ext cx="5519211" cy="37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6602" y="2289485"/>
            <a:ext cx="10511986" cy="3931928"/>
          </a:xfrm>
        </p:spPr>
        <p:txBody>
          <a:bodyPr numCol="1">
            <a:normAutofit fontScale="92500" lnSpcReduction="10000"/>
          </a:bodyPr>
          <a:lstStyle/>
          <a:p>
            <a:r>
              <a:rPr lang="nl-NL" dirty="0" smtClean="0"/>
              <a:t>Congestie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Digitalisering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Infrastructuur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Vervoersconcepten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Verladers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...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Transportketen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/>
          <a:stretch/>
        </p:blipFill>
        <p:spPr>
          <a:xfrm>
            <a:off x="6301646" y="1186836"/>
            <a:ext cx="4880689" cy="48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15248" y="2289485"/>
            <a:ext cx="10743339" cy="3931928"/>
          </a:xfrm>
        </p:spPr>
        <p:txBody>
          <a:bodyPr numCol="1"/>
          <a:lstStyle/>
          <a:p>
            <a:endParaRPr lang="nl-NL" dirty="0"/>
          </a:p>
          <a:p>
            <a:r>
              <a:rPr lang="nl-NL" dirty="0" smtClean="0"/>
              <a:t>Stand van zaken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Kansen voor Green Deal?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77166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 smtClean="0"/>
              <a:t>Stand van zaken en opbrengst Congres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Connekt</a:t>
            </a:r>
            <a:r>
              <a:rPr lang="nl-NL" dirty="0" smtClean="0"/>
              <a:t> 16 oktober 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Binnenvaart versneld verduurzamen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" b="8812"/>
          <a:stretch/>
        </p:blipFill>
        <p:spPr>
          <a:xfrm>
            <a:off x="6096794" y="2346558"/>
            <a:ext cx="4864989" cy="34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127</Words>
  <Application>Microsoft Office PowerPoint</Application>
  <PresentationFormat>Breedbeeld</PresentationFormat>
  <Paragraphs>77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IenW Nederlands 16:9</vt:lpstr>
      <vt:lpstr>IenW Engels 16:9</vt:lpstr>
      <vt:lpstr>Green Deal zeevaart, binnenvaart en havens </vt:lpstr>
      <vt:lpstr>Politieke context</vt:lpstr>
      <vt:lpstr>Green Deal-aanpak</vt:lpstr>
      <vt:lpstr>Deelnemers Green Deal</vt:lpstr>
      <vt:lpstr>Ambities</vt:lpstr>
      <vt:lpstr>Uitdagingen</vt:lpstr>
      <vt:lpstr>Transportketen</vt:lpstr>
      <vt:lpstr>Stand van zaken en opbrengst Congres 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Schreuder, J.A.A. (Jan) - DGB</cp:lastModifiedBy>
  <cp:revision>122</cp:revision>
  <cp:lastPrinted>2018-10-11T13:29:18Z</cp:lastPrinted>
  <dcterms:created xsi:type="dcterms:W3CDTF">2018-09-20T11:41:26Z</dcterms:created>
  <dcterms:modified xsi:type="dcterms:W3CDTF">2018-10-16T09:17:23Z</dcterms:modified>
</cp:coreProperties>
</file>